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84"/>
  </p:notesMasterIdLst>
  <p:sldIdLst>
    <p:sldId id="256" r:id="rId4"/>
    <p:sldId id="333" r:id="rId5"/>
    <p:sldId id="327" r:id="rId6"/>
    <p:sldId id="312" r:id="rId7"/>
    <p:sldId id="314" r:id="rId8"/>
    <p:sldId id="335" r:id="rId9"/>
    <p:sldId id="338" r:id="rId10"/>
    <p:sldId id="334" r:id="rId11"/>
    <p:sldId id="328" r:id="rId12"/>
    <p:sldId id="340" r:id="rId13"/>
    <p:sldId id="341" r:id="rId14"/>
    <p:sldId id="342" r:id="rId15"/>
    <p:sldId id="339" r:id="rId16"/>
    <p:sldId id="344" r:id="rId17"/>
    <p:sldId id="345" r:id="rId18"/>
    <p:sldId id="346" r:id="rId19"/>
    <p:sldId id="347" r:id="rId20"/>
    <p:sldId id="348" r:id="rId21"/>
    <p:sldId id="257" r:id="rId22"/>
    <p:sldId id="349" r:id="rId23"/>
    <p:sldId id="343" r:id="rId24"/>
    <p:sldId id="330" r:id="rId25"/>
    <p:sldId id="258" r:id="rId26"/>
    <p:sldId id="406" r:id="rId27"/>
    <p:sldId id="407" r:id="rId28"/>
    <p:sldId id="261" r:id="rId29"/>
    <p:sldId id="262" r:id="rId30"/>
    <p:sldId id="263" r:id="rId31"/>
    <p:sldId id="408" r:id="rId32"/>
    <p:sldId id="267" r:id="rId33"/>
    <p:sldId id="268" r:id="rId34"/>
    <p:sldId id="269" r:id="rId35"/>
    <p:sldId id="270" r:id="rId36"/>
    <p:sldId id="352" r:id="rId37"/>
    <p:sldId id="353" r:id="rId38"/>
    <p:sldId id="286" r:id="rId39"/>
    <p:sldId id="300" r:id="rId40"/>
    <p:sldId id="271" r:id="rId41"/>
    <p:sldId id="273" r:id="rId42"/>
    <p:sldId id="299" r:id="rId43"/>
    <p:sldId id="293" r:id="rId44"/>
    <p:sldId id="294" r:id="rId45"/>
    <p:sldId id="295" r:id="rId46"/>
    <p:sldId id="296" r:id="rId47"/>
    <p:sldId id="301" r:id="rId48"/>
    <p:sldId id="272" r:id="rId49"/>
    <p:sldId id="354" r:id="rId50"/>
    <p:sldId id="283" r:id="rId51"/>
    <p:sldId id="284" r:id="rId52"/>
    <p:sldId id="285" r:id="rId53"/>
    <p:sldId id="303" r:id="rId54"/>
    <p:sldId id="304" r:id="rId55"/>
    <p:sldId id="411" r:id="rId56"/>
    <p:sldId id="365" r:id="rId57"/>
    <p:sldId id="367" r:id="rId58"/>
    <p:sldId id="366" r:id="rId59"/>
    <p:sldId id="368" r:id="rId60"/>
    <p:sldId id="306" r:id="rId61"/>
    <p:sldId id="360" r:id="rId62"/>
    <p:sldId id="361" r:id="rId63"/>
    <p:sldId id="307" r:id="rId64"/>
    <p:sldId id="308" r:id="rId65"/>
    <p:sldId id="309" r:id="rId66"/>
    <p:sldId id="310" r:id="rId67"/>
    <p:sldId id="355" r:id="rId68"/>
    <p:sldId id="311" r:id="rId69"/>
    <p:sldId id="276" r:id="rId70"/>
    <p:sldId id="356" r:id="rId71"/>
    <p:sldId id="412" r:id="rId72"/>
    <p:sldId id="357" r:id="rId73"/>
    <p:sldId id="277" r:id="rId74"/>
    <p:sldId id="413" r:id="rId75"/>
    <p:sldId id="414" r:id="rId76"/>
    <p:sldId id="418" r:id="rId77"/>
    <p:sldId id="415" r:id="rId78"/>
    <p:sldId id="416" r:id="rId79"/>
    <p:sldId id="417" r:id="rId80"/>
    <p:sldId id="419" r:id="rId81"/>
    <p:sldId id="420" r:id="rId82"/>
    <p:sldId id="288" r:id="rId83"/>
  </p:sldIdLst>
  <p:sldSz cx="12192000" cy="6858000"/>
  <p:notesSz cx="6858000" cy="9144000"/>
  <p:custDataLst>
    <p:tags r:id="rId8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943"/>
    <a:srgbClr val="006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9" autoAdjust="0"/>
    <p:restoredTop sz="95958"/>
  </p:normalViewPr>
  <p:slideViewPr>
    <p:cSldViewPr snapToGrid="0">
      <p:cViewPr varScale="1">
        <p:scale>
          <a:sx n="110" d="100"/>
          <a:sy n="110" d="100"/>
        </p:scale>
        <p:origin x="94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8" Type="http://schemas.openxmlformats.org/officeDocument/2006/relationships/tags" Target="tags/tag93.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notesMaster" Target="notesMasters/notesMaster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B607D29-1D53-47B8-9EBF-ED0D91E0DB53}" type="doc">
      <dgm:prSet loTypeId="urn:microsoft.com/office/officeart/2005/8/layout/chevron1" loCatId="process" qsTypeId="urn:microsoft.com/office/officeart/2005/8/quickstyle/simple1" qsCatId="simple" csTypeId="urn:microsoft.com/office/officeart/2005/8/colors/accent1_2" csCatId="accent1" phldr="1"/>
      <dgm:spPr/>
    </dgm:pt>
    <dgm:pt modelId="{4574092D-1ADD-4BA9-B9BA-E87891A4837F}">
      <dgm:prSet phldrT="[文本]"/>
      <dgm:spPr/>
      <dgm:t>
        <a:bodyPr/>
        <a:lstStyle/>
        <a:p>
          <a:r>
            <a:rPr lang="zh-CN" altLang="en-US" dirty="0"/>
            <a:t>数据导入</a:t>
          </a:r>
        </a:p>
      </dgm:t>
    </dgm:pt>
    <dgm:pt modelId="{D4FDE5B3-50A4-40F7-9EEC-D113760364C8}" cxnId="{6E20478F-F900-403A-BE2D-0992AB156CAC}" type="parTrans">
      <dgm:prSet/>
      <dgm:spPr/>
      <dgm:t>
        <a:bodyPr/>
        <a:lstStyle/>
        <a:p>
          <a:endParaRPr lang="zh-CN" altLang="en-US"/>
        </a:p>
      </dgm:t>
    </dgm:pt>
    <dgm:pt modelId="{82434E92-84D4-41C0-A1AE-5AEFF934641E}" cxnId="{6E20478F-F900-403A-BE2D-0992AB156CAC}" type="sibTrans">
      <dgm:prSet/>
      <dgm:spPr/>
      <dgm:t>
        <a:bodyPr/>
        <a:lstStyle/>
        <a:p>
          <a:endParaRPr lang="zh-CN" altLang="en-US"/>
        </a:p>
      </dgm:t>
    </dgm:pt>
    <dgm:pt modelId="{C3AE828A-5402-459B-BDAB-DA21CC41E582}">
      <dgm:prSet phldrT="[文本]"/>
      <dgm:spPr/>
      <dgm:t>
        <a:bodyPr/>
        <a:lstStyle/>
        <a:p>
          <a:r>
            <a:rPr lang="zh-CN" altLang="en-US" dirty="0"/>
            <a:t>数据清理</a:t>
          </a:r>
        </a:p>
      </dgm:t>
    </dgm:pt>
    <dgm:pt modelId="{6A9B382F-88BE-46BD-8E99-ED6AE09AED44}" cxnId="{E08E3C71-BDC5-4583-963A-F872AB4B8641}" type="parTrans">
      <dgm:prSet/>
      <dgm:spPr/>
      <dgm:t>
        <a:bodyPr/>
        <a:lstStyle/>
        <a:p>
          <a:endParaRPr lang="zh-CN" altLang="en-US"/>
        </a:p>
      </dgm:t>
    </dgm:pt>
    <dgm:pt modelId="{68AA26E0-162D-41B9-9786-F16E5F1182EB}" cxnId="{E08E3C71-BDC5-4583-963A-F872AB4B8641}" type="sibTrans">
      <dgm:prSet/>
      <dgm:spPr/>
      <dgm:t>
        <a:bodyPr/>
        <a:lstStyle/>
        <a:p>
          <a:endParaRPr lang="zh-CN" altLang="en-US"/>
        </a:p>
      </dgm:t>
    </dgm:pt>
    <dgm:pt modelId="{2D4E31C5-D02B-485F-9BBF-7DBD9AB4814D}">
      <dgm:prSet phldrT="[文本]"/>
      <dgm:spPr/>
      <dgm:t>
        <a:bodyPr/>
        <a:lstStyle/>
        <a:p>
          <a:r>
            <a:rPr lang="zh-CN" altLang="en-US" dirty="0"/>
            <a:t>描述性统计分析</a:t>
          </a:r>
        </a:p>
      </dgm:t>
    </dgm:pt>
    <dgm:pt modelId="{F40A69A7-A51A-45DF-9799-A930048BF728}" cxnId="{FD507563-61C9-443F-AF55-FC8DDA389EC5}" type="parTrans">
      <dgm:prSet/>
      <dgm:spPr/>
      <dgm:t>
        <a:bodyPr/>
        <a:lstStyle/>
        <a:p>
          <a:endParaRPr lang="zh-CN" altLang="en-US"/>
        </a:p>
      </dgm:t>
    </dgm:pt>
    <dgm:pt modelId="{C4A90B92-D872-4C00-804B-67D8C29BF4B2}" cxnId="{FD507563-61C9-443F-AF55-FC8DDA389EC5}" type="sibTrans">
      <dgm:prSet/>
      <dgm:spPr/>
      <dgm:t>
        <a:bodyPr/>
        <a:lstStyle/>
        <a:p>
          <a:endParaRPr lang="zh-CN" altLang="en-US"/>
        </a:p>
      </dgm:t>
    </dgm:pt>
    <dgm:pt modelId="{32CB9833-E9F5-4F1D-94ED-3C8BFD72D921}">
      <dgm:prSet phldrT="[文本]"/>
      <dgm:spPr/>
      <dgm:t>
        <a:bodyPr/>
        <a:lstStyle/>
        <a:p>
          <a:r>
            <a:rPr lang="zh-CN" altLang="en-US" dirty="0"/>
            <a:t>探索性数据分析</a:t>
          </a:r>
        </a:p>
      </dgm:t>
    </dgm:pt>
    <dgm:pt modelId="{8492DCFD-953D-4707-9CC7-69FECC2D21F9}" cxnId="{4A2947C5-5CA5-48F0-A2C3-96315BD6A5F7}" type="parTrans">
      <dgm:prSet/>
      <dgm:spPr/>
      <dgm:t>
        <a:bodyPr/>
        <a:lstStyle/>
        <a:p>
          <a:endParaRPr lang="zh-CN" altLang="en-US"/>
        </a:p>
      </dgm:t>
    </dgm:pt>
    <dgm:pt modelId="{286FA587-E77F-4A6F-BED3-DADD0D719F46}" cxnId="{4A2947C5-5CA5-48F0-A2C3-96315BD6A5F7}" type="sibTrans">
      <dgm:prSet/>
      <dgm:spPr/>
      <dgm:t>
        <a:bodyPr/>
        <a:lstStyle/>
        <a:p>
          <a:endParaRPr lang="zh-CN" altLang="en-US"/>
        </a:p>
      </dgm:t>
    </dgm:pt>
    <dgm:pt modelId="{1D3D282B-3066-4E41-9056-5A3162853988}">
      <dgm:prSet phldrT="[文本]"/>
      <dgm:spPr/>
      <dgm:t>
        <a:bodyPr/>
        <a:lstStyle/>
        <a:p>
          <a:r>
            <a:rPr lang="zh-CN" altLang="en-US" dirty="0"/>
            <a:t>结果报告与可视化</a:t>
          </a:r>
        </a:p>
      </dgm:t>
    </dgm:pt>
    <dgm:pt modelId="{63491258-E62C-46A1-87EB-9FC9E8146C29}" cxnId="{C6425995-ED0D-420B-BF93-CF6C1196770C}" type="parTrans">
      <dgm:prSet/>
      <dgm:spPr/>
      <dgm:t>
        <a:bodyPr/>
        <a:lstStyle/>
        <a:p>
          <a:endParaRPr lang="zh-CN" altLang="en-US"/>
        </a:p>
      </dgm:t>
    </dgm:pt>
    <dgm:pt modelId="{5A08E1FB-B326-43BB-9442-690B0744E041}" cxnId="{C6425995-ED0D-420B-BF93-CF6C1196770C}" type="sibTrans">
      <dgm:prSet/>
      <dgm:spPr/>
      <dgm:t>
        <a:bodyPr/>
        <a:lstStyle/>
        <a:p>
          <a:endParaRPr lang="zh-CN" altLang="en-US"/>
        </a:p>
      </dgm:t>
    </dgm:pt>
    <dgm:pt modelId="{503A6355-406A-471C-9EB2-4FAA8C6AE275}" type="pres">
      <dgm:prSet presAssocID="{5B607D29-1D53-47B8-9EBF-ED0D91E0DB53}" presName="Name0" presStyleCnt="0">
        <dgm:presLayoutVars>
          <dgm:dir/>
          <dgm:animLvl val="lvl"/>
          <dgm:resizeHandles val="exact"/>
        </dgm:presLayoutVars>
      </dgm:prSet>
      <dgm:spPr/>
    </dgm:pt>
    <dgm:pt modelId="{37C56857-9106-491C-AE09-FC1B5D53CA88}" type="pres">
      <dgm:prSet presAssocID="{4574092D-1ADD-4BA9-B9BA-E87891A4837F}" presName="parTxOnly" presStyleLbl="node1" presStyleIdx="0" presStyleCnt="5">
        <dgm:presLayoutVars>
          <dgm:chMax val="0"/>
          <dgm:chPref val="0"/>
          <dgm:bulletEnabled val="1"/>
        </dgm:presLayoutVars>
      </dgm:prSet>
      <dgm:spPr/>
      <dgm:t>
        <a:bodyPr/>
        <a:lstStyle/>
        <a:p>
          <a:endParaRPr lang="zh-CN" altLang="en-US"/>
        </a:p>
      </dgm:t>
    </dgm:pt>
    <dgm:pt modelId="{748AFE95-3EC1-4AC9-96B8-390586C1EED1}" type="pres">
      <dgm:prSet presAssocID="{82434E92-84D4-41C0-A1AE-5AEFF934641E}" presName="parTxOnlySpace" presStyleCnt="0"/>
      <dgm:spPr/>
    </dgm:pt>
    <dgm:pt modelId="{D039CEB8-297E-427C-8845-38CF71AAD4B0}" type="pres">
      <dgm:prSet presAssocID="{C3AE828A-5402-459B-BDAB-DA21CC41E582}" presName="parTxOnly" presStyleLbl="node1" presStyleIdx="1" presStyleCnt="5">
        <dgm:presLayoutVars>
          <dgm:chMax val="0"/>
          <dgm:chPref val="0"/>
          <dgm:bulletEnabled val="1"/>
        </dgm:presLayoutVars>
      </dgm:prSet>
      <dgm:spPr/>
      <dgm:t>
        <a:bodyPr/>
        <a:lstStyle/>
        <a:p>
          <a:endParaRPr lang="zh-CN" altLang="en-US"/>
        </a:p>
      </dgm:t>
    </dgm:pt>
    <dgm:pt modelId="{B52CEEA6-6737-4557-960F-3AF82E9C1ED0}" type="pres">
      <dgm:prSet presAssocID="{68AA26E0-162D-41B9-9786-F16E5F1182EB}" presName="parTxOnlySpace" presStyleCnt="0"/>
      <dgm:spPr/>
    </dgm:pt>
    <dgm:pt modelId="{63E95D9D-976F-47DE-9DBC-1C7616958C87}" type="pres">
      <dgm:prSet presAssocID="{2D4E31C5-D02B-485F-9BBF-7DBD9AB4814D}" presName="parTxOnly" presStyleLbl="node1" presStyleIdx="2" presStyleCnt="5">
        <dgm:presLayoutVars>
          <dgm:chMax val="0"/>
          <dgm:chPref val="0"/>
          <dgm:bulletEnabled val="1"/>
        </dgm:presLayoutVars>
      </dgm:prSet>
      <dgm:spPr/>
      <dgm:t>
        <a:bodyPr/>
        <a:lstStyle/>
        <a:p>
          <a:endParaRPr lang="zh-CN" altLang="en-US"/>
        </a:p>
      </dgm:t>
    </dgm:pt>
    <dgm:pt modelId="{E6675E5D-BE88-4B2D-99C6-C7C383E3AD89}" type="pres">
      <dgm:prSet presAssocID="{C4A90B92-D872-4C00-804B-67D8C29BF4B2}" presName="parTxOnlySpace" presStyleCnt="0"/>
      <dgm:spPr/>
    </dgm:pt>
    <dgm:pt modelId="{0C0EB823-03A8-4112-87BB-2685F6BD0CAC}" type="pres">
      <dgm:prSet presAssocID="{32CB9833-E9F5-4F1D-94ED-3C8BFD72D921}" presName="parTxOnly" presStyleLbl="node1" presStyleIdx="3" presStyleCnt="5">
        <dgm:presLayoutVars>
          <dgm:chMax val="0"/>
          <dgm:chPref val="0"/>
          <dgm:bulletEnabled val="1"/>
        </dgm:presLayoutVars>
      </dgm:prSet>
      <dgm:spPr/>
      <dgm:t>
        <a:bodyPr/>
        <a:lstStyle/>
        <a:p>
          <a:endParaRPr lang="zh-CN" altLang="en-US"/>
        </a:p>
      </dgm:t>
    </dgm:pt>
    <dgm:pt modelId="{5F6B8FFD-427C-4F46-A9FF-FC2BAECB39B4}" type="pres">
      <dgm:prSet presAssocID="{286FA587-E77F-4A6F-BED3-DADD0D719F46}" presName="parTxOnlySpace" presStyleCnt="0"/>
      <dgm:spPr/>
    </dgm:pt>
    <dgm:pt modelId="{D03D7DB0-7D51-4696-90BE-882B0543A6E7}" type="pres">
      <dgm:prSet presAssocID="{1D3D282B-3066-4E41-9056-5A3162853988}" presName="parTxOnly" presStyleLbl="node1" presStyleIdx="4" presStyleCnt="5">
        <dgm:presLayoutVars>
          <dgm:chMax val="0"/>
          <dgm:chPref val="0"/>
          <dgm:bulletEnabled val="1"/>
        </dgm:presLayoutVars>
      </dgm:prSet>
      <dgm:spPr/>
      <dgm:t>
        <a:bodyPr/>
        <a:lstStyle/>
        <a:p>
          <a:endParaRPr lang="zh-CN" altLang="en-US"/>
        </a:p>
      </dgm:t>
    </dgm:pt>
  </dgm:ptLst>
  <dgm:cxnLst>
    <dgm:cxn modelId="{8E2BA83D-B795-4008-ACAD-E223761A0ED9}" type="presOf" srcId="{32CB9833-E9F5-4F1D-94ED-3C8BFD72D921}" destId="{0C0EB823-03A8-4112-87BB-2685F6BD0CAC}" srcOrd="0" destOrd="0" presId="urn:microsoft.com/office/officeart/2005/8/layout/chevron1"/>
    <dgm:cxn modelId="{FD507563-61C9-443F-AF55-FC8DDA389EC5}" srcId="{5B607D29-1D53-47B8-9EBF-ED0D91E0DB53}" destId="{2D4E31C5-D02B-485F-9BBF-7DBD9AB4814D}" srcOrd="2" destOrd="0" parTransId="{F40A69A7-A51A-45DF-9799-A930048BF728}" sibTransId="{C4A90B92-D872-4C00-804B-67D8C29BF4B2}"/>
    <dgm:cxn modelId="{A318F6A3-C6F0-4C36-A004-BD5E256639C9}" type="presOf" srcId="{2D4E31C5-D02B-485F-9BBF-7DBD9AB4814D}" destId="{63E95D9D-976F-47DE-9DBC-1C7616958C87}" srcOrd="0" destOrd="0" presId="urn:microsoft.com/office/officeart/2005/8/layout/chevron1"/>
    <dgm:cxn modelId="{5B35FF88-8EF6-4C5A-A35F-5ABBF551CA2A}" type="presOf" srcId="{4574092D-1ADD-4BA9-B9BA-E87891A4837F}" destId="{37C56857-9106-491C-AE09-FC1B5D53CA88}" srcOrd="0" destOrd="0" presId="urn:microsoft.com/office/officeart/2005/8/layout/chevron1"/>
    <dgm:cxn modelId="{4A2947C5-5CA5-48F0-A2C3-96315BD6A5F7}" srcId="{5B607D29-1D53-47B8-9EBF-ED0D91E0DB53}" destId="{32CB9833-E9F5-4F1D-94ED-3C8BFD72D921}" srcOrd="3" destOrd="0" parTransId="{8492DCFD-953D-4707-9CC7-69FECC2D21F9}" sibTransId="{286FA587-E77F-4A6F-BED3-DADD0D719F46}"/>
    <dgm:cxn modelId="{AFCD5A57-B20D-483B-B7B5-2349C45195E3}" type="presOf" srcId="{1D3D282B-3066-4E41-9056-5A3162853988}" destId="{D03D7DB0-7D51-4696-90BE-882B0543A6E7}" srcOrd="0" destOrd="0" presId="urn:microsoft.com/office/officeart/2005/8/layout/chevron1"/>
    <dgm:cxn modelId="{E08E3C71-BDC5-4583-963A-F872AB4B8641}" srcId="{5B607D29-1D53-47B8-9EBF-ED0D91E0DB53}" destId="{C3AE828A-5402-459B-BDAB-DA21CC41E582}" srcOrd="1" destOrd="0" parTransId="{6A9B382F-88BE-46BD-8E99-ED6AE09AED44}" sibTransId="{68AA26E0-162D-41B9-9786-F16E5F1182EB}"/>
    <dgm:cxn modelId="{6E20478F-F900-403A-BE2D-0992AB156CAC}" srcId="{5B607D29-1D53-47B8-9EBF-ED0D91E0DB53}" destId="{4574092D-1ADD-4BA9-B9BA-E87891A4837F}" srcOrd="0" destOrd="0" parTransId="{D4FDE5B3-50A4-40F7-9EEC-D113760364C8}" sibTransId="{82434E92-84D4-41C0-A1AE-5AEFF934641E}"/>
    <dgm:cxn modelId="{C6425995-ED0D-420B-BF93-CF6C1196770C}" srcId="{5B607D29-1D53-47B8-9EBF-ED0D91E0DB53}" destId="{1D3D282B-3066-4E41-9056-5A3162853988}" srcOrd="4" destOrd="0" parTransId="{63491258-E62C-46A1-87EB-9FC9E8146C29}" sibTransId="{5A08E1FB-B326-43BB-9442-690B0744E041}"/>
    <dgm:cxn modelId="{156AFC13-7863-4FC0-B08E-556DF0F24C6F}" type="presOf" srcId="{5B607D29-1D53-47B8-9EBF-ED0D91E0DB53}" destId="{503A6355-406A-471C-9EB2-4FAA8C6AE275}" srcOrd="0" destOrd="0" presId="urn:microsoft.com/office/officeart/2005/8/layout/chevron1"/>
    <dgm:cxn modelId="{290CDCC0-82DF-4025-866F-1A7C6E9FFFE3}" type="presOf" srcId="{C3AE828A-5402-459B-BDAB-DA21CC41E582}" destId="{D039CEB8-297E-427C-8845-38CF71AAD4B0}" srcOrd="0" destOrd="0" presId="urn:microsoft.com/office/officeart/2005/8/layout/chevron1"/>
    <dgm:cxn modelId="{D0D935D4-F8F3-4B47-B7B9-83FD788019D9}" type="presParOf" srcId="{503A6355-406A-471C-9EB2-4FAA8C6AE275}" destId="{37C56857-9106-491C-AE09-FC1B5D53CA88}" srcOrd="0" destOrd="0" presId="urn:microsoft.com/office/officeart/2005/8/layout/chevron1"/>
    <dgm:cxn modelId="{3D887811-6F1E-4C90-889F-F0239D42D8FF}" type="presParOf" srcId="{503A6355-406A-471C-9EB2-4FAA8C6AE275}" destId="{748AFE95-3EC1-4AC9-96B8-390586C1EED1}" srcOrd="1" destOrd="0" presId="urn:microsoft.com/office/officeart/2005/8/layout/chevron1"/>
    <dgm:cxn modelId="{67884A32-9FDA-4657-9E6A-CFB5ECD7285C}" type="presParOf" srcId="{503A6355-406A-471C-9EB2-4FAA8C6AE275}" destId="{D039CEB8-297E-427C-8845-38CF71AAD4B0}" srcOrd="2" destOrd="0" presId="urn:microsoft.com/office/officeart/2005/8/layout/chevron1"/>
    <dgm:cxn modelId="{B510D2E9-FE1E-4E33-9DF3-E2B0C49B3BA4}" type="presParOf" srcId="{503A6355-406A-471C-9EB2-4FAA8C6AE275}" destId="{B52CEEA6-6737-4557-960F-3AF82E9C1ED0}" srcOrd="3" destOrd="0" presId="urn:microsoft.com/office/officeart/2005/8/layout/chevron1"/>
    <dgm:cxn modelId="{93CADA94-2F5C-4916-BA59-67938C933EB6}" type="presParOf" srcId="{503A6355-406A-471C-9EB2-4FAA8C6AE275}" destId="{63E95D9D-976F-47DE-9DBC-1C7616958C87}" srcOrd="4" destOrd="0" presId="urn:microsoft.com/office/officeart/2005/8/layout/chevron1"/>
    <dgm:cxn modelId="{D9A2E117-A109-40C5-9FC5-F8F71427D7B3}" type="presParOf" srcId="{503A6355-406A-471C-9EB2-4FAA8C6AE275}" destId="{E6675E5D-BE88-4B2D-99C6-C7C383E3AD89}" srcOrd="5" destOrd="0" presId="urn:microsoft.com/office/officeart/2005/8/layout/chevron1"/>
    <dgm:cxn modelId="{A03E158A-08F4-40F8-8A86-19D9ED5E0FF9}" type="presParOf" srcId="{503A6355-406A-471C-9EB2-4FAA8C6AE275}" destId="{0C0EB823-03A8-4112-87BB-2685F6BD0CAC}" srcOrd="6" destOrd="0" presId="urn:microsoft.com/office/officeart/2005/8/layout/chevron1"/>
    <dgm:cxn modelId="{85AD1D4A-9141-456E-AF2C-1227822F554F}" type="presParOf" srcId="{503A6355-406A-471C-9EB2-4FAA8C6AE275}" destId="{5F6B8FFD-427C-4F46-A9FF-FC2BAECB39B4}" srcOrd="7" destOrd="0" presId="urn:microsoft.com/office/officeart/2005/8/layout/chevron1"/>
    <dgm:cxn modelId="{91F85D35-FFCF-4DC7-BC7B-5D8571C05F33}" type="presParOf" srcId="{503A6355-406A-471C-9EB2-4FAA8C6AE275}" destId="{D03D7DB0-7D51-4696-90BE-882B0543A6E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07D29-1D53-47B8-9EBF-ED0D91E0DB53}" type="doc">
      <dgm:prSet loTypeId="urn:microsoft.com/office/officeart/2005/8/layout/chevron1" loCatId="process" qsTypeId="urn:microsoft.com/office/officeart/2005/8/quickstyle/simple1" qsCatId="simple" csTypeId="urn:microsoft.com/office/officeart/2005/8/colors/accent1_2" csCatId="accent1" phldr="1"/>
      <dgm:spPr/>
    </dgm:pt>
    <dgm:pt modelId="{4574092D-1ADD-4BA9-B9BA-E87891A4837F}">
      <dgm:prSet phldrT="[文本]"/>
      <dgm:spPr/>
      <dgm:t>
        <a:bodyPr/>
        <a:lstStyle/>
        <a:p>
          <a:r>
            <a:rPr lang="zh-CN" altLang="en-US" dirty="0"/>
            <a:t>数据导入</a:t>
          </a:r>
        </a:p>
      </dgm:t>
    </dgm:pt>
    <dgm:pt modelId="{D4FDE5B3-50A4-40F7-9EEC-D113760364C8}" cxnId="{6E20478F-F900-403A-BE2D-0992AB156CAC}" type="parTrans">
      <dgm:prSet/>
      <dgm:spPr/>
      <dgm:t>
        <a:bodyPr/>
        <a:lstStyle/>
        <a:p>
          <a:endParaRPr lang="zh-CN" altLang="en-US"/>
        </a:p>
      </dgm:t>
    </dgm:pt>
    <dgm:pt modelId="{82434E92-84D4-41C0-A1AE-5AEFF934641E}" cxnId="{6E20478F-F900-403A-BE2D-0992AB156CAC}" type="sibTrans">
      <dgm:prSet/>
      <dgm:spPr/>
      <dgm:t>
        <a:bodyPr/>
        <a:lstStyle/>
        <a:p>
          <a:endParaRPr lang="zh-CN" altLang="en-US"/>
        </a:p>
      </dgm:t>
    </dgm:pt>
    <dgm:pt modelId="{C3AE828A-5402-459B-BDAB-DA21CC41E582}">
      <dgm:prSet phldrT="[文本]"/>
      <dgm:spPr/>
      <dgm:t>
        <a:bodyPr/>
        <a:lstStyle/>
        <a:p>
          <a:r>
            <a:rPr lang="zh-CN" altLang="en-US" dirty="0"/>
            <a:t>数据清理</a:t>
          </a:r>
        </a:p>
      </dgm:t>
    </dgm:pt>
    <dgm:pt modelId="{6A9B382F-88BE-46BD-8E99-ED6AE09AED44}" cxnId="{E08E3C71-BDC5-4583-963A-F872AB4B8641}" type="parTrans">
      <dgm:prSet/>
      <dgm:spPr/>
      <dgm:t>
        <a:bodyPr/>
        <a:lstStyle/>
        <a:p>
          <a:endParaRPr lang="zh-CN" altLang="en-US"/>
        </a:p>
      </dgm:t>
    </dgm:pt>
    <dgm:pt modelId="{68AA26E0-162D-41B9-9786-F16E5F1182EB}" cxnId="{E08E3C71-BDC5-4583-963A-F872AB4B8641}" type="sibTrans">
      <dgm:prSet/>
      <dgm:spPr/>
      <dgm:t>
        <a:bodyPr/>
        <a:lstStyle/>
        <a:p>
          <a:endParaRPr lang="zh-CN" altLang="en-US"/>
        </a:p>
      </dgm:t>
    </dgm:pt>
    <dgm:pt modelId="{2D4E31C5-D02B-485F-9BBF-7DBD9AB4814D}">
      <dgm:prSet phldrT="[文本]"/>
      <dgm:spPr/>
      <dgm:t>
        <a:bodyPr/>
        <a:lstStyle/>
        <a:p>
          <a:r>
            <a:rPr lang="zh-CN" altLang="en-US" dirty="0"/>
            <a:t>描述性统计分析</a:t>
          </a:r>
        </a:p>
      </dgm:t>
    </dgm:pt>
    <dgm:pt modelId="{F40A69A7-A51A-45DF-9799-A930048BF728}" cxnId="{FD507563-61C9-443F-AF55-FC8DDA389EC5}" type="parTrans">
      <dgm:prSet/>
      <dgm:spPr/>
      <dgm:t>
        <a:bodyPr/>
        <a:lstStyle/>
        <a:p>
          <a:endParaRPr lang="zh-CN" altLang="en-US"/>
        </a:p>
      </dgm:t>
    </dgm:pt>
    <dgm:pt modelId="{C4A90B92-D872-4C00-804B-67D8C29BF4B2}" cxnId="{FD507563-61C9-443F-AF55-FC8DDA389EC5}" type="sibTrans">
      <dgm:prSet/>
      <dgm:spPr/>
      <dgm:t>
        <a:bodyPr/>
        <a:lstStyle/>
        <a:p>
          <a:endParaRPr lang="zh-CN" altLang="en-US"/>
        </a:p>
      </dgm:t>
    </dgm:pt>
    <dgm:pt modelId="{32CB9833-E9F5-4F1D-94ED-3C8BFD72D921}">
      <dgm:prSet phldrT="[文本]"/>
      <dgm:spPr/>
      <dgm:t>
        <a:bodyPr/>
        <a:lstStyle/>
        <a:p>
          <a:r>
            <a:rPr lang="zh-CN" altLang="en-US" dirty="0"/>
            <a:t>探索性数据分析</a:t>
          </a:r>
        </a:p>
      </dgm:t>
    </dgm:pt>
    <dgm:pt modelId="{8492DCFD-953D-4707-9CC7-69FECC2D21F9}" cxnId="{4A2947C5-5CA5-48F0-A2C3-96315BD6A5F7}" type="parTrans">
      <dgm:prSet/>
      <dgm:spPr/>
      <dgm:t>
        <a:bodyPr/>
        <a:lstStyle/>
        <a:p>
          <a:endParaRPr lang="zh-CN" altLang="en-US"/>
        </a:p>
      </dgm:t>
    </dgm:pt>
    <dgm:pt modelId="{286FA587-E77F-4A6F-BED3-DADD0D719F46}" cxnId="{4A2947C5-5CA5-48F0-A2C3-96315BD6A5F7}" type="sibTrans">
      <dgm:prSet/>
      <dgm:spPr/>
      <dgm:t>
        <a:bodyPr/>
        <a:lstStyle/>
        <a:p>
          <a:endParaRPr lang="zh-CN" altLang="en-US"/>
        </a:p>
      </dgm:t>
    </dgm:pt>
    <dgm:pt modelId="{1D3D282B-3066-4E41-9056-5A3162853988}">
      <dgm:prSet phldrT="[文本]"/>
      <dgm:spPr/>
      <dgm:t>
        <a:bodyPr/>
        <a:lstStyle/>
        <a:p>
          <a:r>
            <a:rPr lang="zh-CN" altLang="en-US" dirty="0"/>
            <a:t>结果报告与可视化</a:t>
          </a:r>
        </a:p>
      </dgm:t>
    </dgm:pt>
    <dgm:pt modelId="{63491258-E62C-46A1-87EB-9FC9E8146C29}" cxnId="{C6425995-ED0D-420B-BF93-CF6C1196770C}" type="parTrans">
      <dgm:prSet/>
      <dgm:spPr/>
      <dgm:t>
        <a:bodyPr/>
        <a:lstStyle/>
        <a:p>
          <a:endParaRPr lang="zh-CN" altLang="en-US"/>
        </a:p>
      </dgm:t>
    </dgm:pt>
    <dgm:pt modelId="{5A08E1FB-B326-43BB-9442-690B0744E041}" cxnId="{C6425995-ED0D-420B-BF93-CF6C1196770C}" type="sibTrans">
      <dgm:prSet/>
      <dgm:spPr/>
      <dgm:t>
        <a:bodyPr/>
        <a:lstStyle/>
        <a:p>
          <a:endParaRPr lang="zh-CN" altLang="en-US"/>
        </a:p>
      </dgm:t>
    </dgm:pt>
    <dgm:pt modelId="{503A6355-406A-471C-9EB2-4FAA8C6AE275}" type="pres">
      <dgm:prSet presAssocID="{5B607D29-1D53-47B8-9EBF-ED0D91E0DB53}" presName="Name0" presStyleCnt="0">
        <dgm:presLayoutVars>
          <dgm:dir/>
          <dgm:animLvl val="lvl"/>
          <dgm:resizeHandles val="exact"/>
        </dgm:presLayoutVars>
      </dgm:prSet>
      <dgm:spPr/>
    </dgm:pt>
    <dgm:pt modelId="{37C56857-9106-491C-AE09-FC1B5D53CA88}" type="pres">
      <dgm:prSet presAssocID="{4574092D-1ADD-4BA9-B9BA-E87891A4837F}" presName="parTxOnly" presStyleLbl="node1" presStyleIdx="0" presStyleCnt="5">
        <dgm:presLayoutVars>
          <dgm:chMax val="0"/>
          <dgm:chPref val="0"/>
          <dgm:bulletEnabled val="1"/>
        </dgm:presLayoutVars>
      </dgm:prSet>
      <dgm:spPr/>
      <dgm:t>
        <a:bodyPr/>
        <a:lstStyle/>
        <a:p>
          <a:endParaRPr lang="zh-CN" altLang="en-US"/>
        </a:p>
      </dgm:t>
    </dgm:pt>
    <dgm:pt modelId="{748AFE95-3EC1-4AC9-96B8-390586C1EED1}" type="pres">
      <dgm:prSet presAssocID="{82434E92-84D4-41C0-A1AE-5AEFF934641E}" presName="parTxOnlySpace" presStyleCnt="0"/>
      <dgm:spPr/>
    </dgm:pt>
    <dgm:pt modelId="{D039CEB8-297E-427C-8845-38CF71AAD4B0}" type="pres">
      <dgm:prSet presAssocID="{C3AE828A-5402-459B-BDAB-DA21CC41E582}" presName="parTxOnly" presStyleLbl="node1" presStyleIdx="1" presStyleCnt="5">
        <dgm:presLayoutVars>
          <dgm:chMax val="0"/>
          <dgm:chPref val="0"/>
          <dgm:bulletEnabled val="1"/>
        </dgm:presLayoutVars>
      </dgm:prSet>
      <dgm:spPr/>
      <dgm:t>
        <a:bodyPr/>
        <a:lstStyle/>
        <a:p>
          <a:endParaRPr lang="zh-CN" altLang="en-US"/>
        </a:p>
      </dgm:t>
    </dgm:pt>
    <dgm:pt modelId="{B52CEEA6-6737-4557-960F-3AF82E9C1ED0}" type="pres">
      <dgm:prSet presAssocID="{68AA26E0-162D-41B9-9786-F16E5F1182EB}" presName="parTxOnlySpace" presStyleCnt="0"/>
      <dgm:spPr/>
    </dgm:pt>
    <dgm:pt modelId="{63E95D9D-976F-47DE-9DBC-1C7616958C87}" type="pres">
      <dgm:prSet presAssocID="{2D4E31C5-D02B-485F-9BBF-7DBD9AB4814D}" presName="parTxOnly" presStyleLbl="node1" presStyleIdx="2" presStyleCnt="5">
        <dgm:presLayoutVars>
          <dgm:chMax val="0"/>
          <dgm:chPref val="0"/>
          <dgm:bulletEnabled val="1"/>
        </dgm:presLayoutVars>
      </dgm:prSet>
      <dgm:spPr/>
      <dgm:t>
        <a:bodyPr/>
        <a:lstStyle/>
        <a:p>
          <a:endParaRPr lang="zh-CN" altLang="en-US"/>
        </a:p>
      </dgm:t>
    </dgm:pt>
    <dgm:pt modelId="{E6675E5D-BE88-4B2D-99C6-C7C383E3AD89}" type="pres">
      <dgm:prSet presAssocID="{C4A90B92-D872-4C00-804B-67D8C29BF4B2}" presName="parTxOnlySpace" presStyleCnt="0"/>
      <dgm:spPr/>
    </dgm:pt>
    <dgm:pt modelId="{0C0EB823-03A8-4112-87BB-2685F6BD0CAC}" type="pres">
      <dgm:prSet presAssocID="{32CB9833-E9F5-4F1D-94ED-3C8BFD72D921}" presName="parTxOnly" presStyleLbl="node1" presStyleIdx="3" presStyleCnt="5">
        <dgm:presLayoutVars>
          <dgm:chMax val="0"/>
          <dgm:chPref val="0"/>
          <dgm:bulletEnabled val="1"/>
        </dgm:presLayoutVars>
      </dgm:prSet>
      <dgm:spPr/>
      <dgm:t>
        <a:bodyPr/>
        <a:lstStyle/>
        <a:p>
          <a:endParaRPr lang="zh-CN" altLang="en-US"/>
        </a:p>
      </dgm:t>
    </dgm:pt>
    <dgm:pt modelId="{5F6B8FFD-427C-4F46-A9FF-FC2BAECB39B4}" type="pres">
      <dgm:prSet presAssocID="{286FA587-E77F-4A6F-BED3-DADD0D719F46}" presName="parTxOnlySpace" presStyleCnt="0"/>
      <dgm:spPr/>
    </dgm:pt>
    <dgm:pt modelId="{D03D7DB0-7D51-4696-90BE-882B0543A6E7}" type="pres">
      <dgm:prSet presAssocID="{1D3D282B-3066-4E41-9056-5A3162853988}" presName="parTxOnly" presStyleLbl="node1" presStyleIdx="4" presStyleCnt="5">
        <dgm:presLayoutVars>
          <dgm:chMax val="0"/>
          <dgm:chPref val="0"/>
          <dgm:bulletEnabled val="1"/>
        </dgm:presLayoutVars>
      </dgm:prSet>
      <dgm:spPr/>
      <dgm:t>
        <a:bodyPr/>
        <a:lstStyle/>
        <a:p>
          <a:endParaRPr lang="zh-CN" altLang="en-US"/>
        </a:p>
      </dgm:t>
    </dgm:pt>
  </dgm:ptLst>
  <dgm:cxnLst>
    <dgm:cxn modelId="{8E2BA83D-B795-4008-ACAD-E223761A0ED9}" type="presOf" srcId="{32CB9833-E9F5-4F1D-94ED-3C8BFD72D921}" destId="{0C0EB823-03A8-4112-87BB-2685F6BD0CAC}" srcOrd="0" destOrd="0" presId="urn:microsoft.com/office/officeart/2005/8/layout/chevron1"/>
    <dgm:cxn modelId="{FD507563-61C9-443F-AF55-FC8DDA389EC5}" srcId="{5B607D29-1D53-47B8-9EBF-ED0D91E0DB53}" destId="{2D4E31C5-D02B-485F-9BBF-7DBD9AB4814D}" srcOrd="2" destOrd="0" parTransId="{F40A69A7-A51A-45DF-9799-A930048BF728}" sibTransId="{C4A90B92-D872-4C00-804B-67D8C29BF4B2}"/>
    <dgm:cxn modelId="{A318F6A3-C6F0-4C36-A004-BD5E256639C9}" type="presOf" srcId="{2D4E31C5-D02B-485F-9BBF-7DBD9AB4814D}" destId="{63E95D9D-976F-47DE-9DBC-1C7616958C87}" srcOrd="0" destOrd="0" presId="urn:microsoft.com/office/officeart/2005/8/layout/chevron1"/>
    <dgm:cxn modelId="{5B35FF88-8EF6-4C5A-A35F-5ABBF551CA2A}" type="presOf" srcId="{4574092D-1ADD-4BA9-B9BA-E87891A4837F}" destId="{37C56857-9106-491C-AE09-FC1B5D53CA88}" srcOrd="0" destOrd="0" presId="urn:microsoft.com/office/officeart/2005/8/layout/chevron1"/>
    <dgm:cxn modelId="{4A2947C5-5CA5-48F0-A2C3-96315BD6A5F7}" srcId="{5B607D29-1D53-47B8-9EBF-ED0D91E0DB53}" destId="{32CB9833-E9F5-4F1D-94ED-3C8BFD72D921}" srcOrd="3" destOrd="0" parTransId="{8492DCFD-953D-4707-9CC7-69FECC2D21F9}" sibTransId="{286FA587-E77F-4A6F-BED3-DADD0D719F46}"/>
    <dgm:cxn modelId="{AFCD5A57-B20D-483B-B7B5-2349C45195E3}" type="presOf" srcId="{1D3D282B-3066-4E41-9056-5A3162853988}" destId="{D03D7DB0-7D51-4696-90BE-882B0543A6E7}" srcOrd="0" destOrd="0" presId="urn:microsoft.com/office/officeart/2005/8/layout/chevron1"/>
    <dgm:cxn modelId="{E08E3C71-BDC5-4583-963A-F872AB4B8641}" srcId="{5B607D29-1D53-47B8-9EBF-ED0D91E0DB53}" destId="{C3AE828A-5402-459B-BDAB-DA21CC41E582}" srcOrd="1" destOrd="0" parTransId="{6A9B382F-88BE-46BD-8E99-ED6AE09AED44}" sibTransId="{68AA26E0-162D-41B9-9786-F16E5F1182EB}"/>
    <dgm:cxn modelId="{6E20478F-F900-403A-BE2D-0992AB156CAC}" srcId="{5B607D29-1D53-47B8-9EBF-ED0D91E0DB53}" destId="{4574092D-1ADD-4BA9-B9BA-E87891A4837F}" srcOrd="0" destOrd="0" parTransId="{D4FDE5B3-50A4-40F7-9EEC-D113760364C8}" sibTransId="{82434E92-84D4-41C0-A1AE-5AEFF934641E}"/>
    <dgm:cxn modelId="{C6425995-ED0D-420B-BF93-CF6C1196770C}" srcId="{5B607D29-1D53-47B8-9EBF-ED0D91E0DB53}" destId="{1D3D282B-3066-4E41-9056-5A3162853988}" srcOrd="4" destOrd="0" parTransId="{63491258-E62C-46A1-87EB-9FC9E8146C29}" sibTransId="{5A08E1FB-B326-43BB-9442-690B0744E041}"/>
    <dgm:cxn modelId="{156AFC13-7863-4FC0-B08E-556DF0F24C6F}" type="presOf" srcId="{5B607D29-1D53-47B8-9EBF-ED0D91E0DB53}" destId="{503A6355-406A-471C-9EB2-4FAA8C6AE275}" srcOrd="0" destOrd="0" presId="urn:microsoft.com/office/officeart/2005/8/layout/chevron1"/>
    <dgm:cxn modelId="{290CDCC0-82DF-4025-866F-1A7C6E9FFFE3}" type="presOf" srcId="{C3AE828A-5402-459B-BDAB-DA21CC41E582}" destId="{D039CEB8-297E-427C-8845-38CF71AAD4B0}" srcOrd="0" destOrd="0" presId="urn:microsoft.com/office/officeart/2005/8/layout/chevron1"/>
    <dgm:cxn modelId="{D0D935D4-F8F3-4B47-B7B9-83FD788019D9}" type="presParOf" srcId="{503A6355-406A-471C-9EB2-4FAA8C6AE275}" destId="{37C56857-9106-491C-AE09-FC1B5D53CA88}" srcOrd="0" destOrd="0" presId="urn:microsoft.com/office/officeart/2005/8/layout/chevron1"/>
    <dgm:cxn modelId="{3D887811-6F1E-4C90-889F-F0239D42D8FF}" type="presParOf" srcId="{503A6355-406A-471C-9EB2-4FAA8C6AE275}" destId="{748AFE95-3EC1-4AC9-96B8-390586C1EED1}" srcOrd="1" destOrd="0" presId="urn:microsoft.com/office/officeart/2005/8/layout/chevron1"/>
    <dgm:cxn modelId="{67884A32-9FDA-4657-9E6A-CFB5ECD7285C}" type="presParOf" srcId="{503A6355-406A-471C-9EB2-4FAA8C6AE275}" destId="{D039CEB8-297E-427C-8845-38CF71AAD4B0}" srcOrd="2" destOrd="0" presId="urn:microsoft.com/office/officeart/2005/8/layout/chevron1"/>
    <dgm:cxn modelId="{B510D2E9-FE1E-4E33-9DF3-E2B0C49B3BA4}" type="presParOf" srcId="{503A6355-406A-471C-9EB2-4FAA8C6AE275}" destId="{B52CEEA6-6737-4557-960F-3AF82E9C1ED0}" srcOrd="3" destOrd="0" presId="urn:microsoft.com/office/officeart/2005/8/layout/chevron1"/>
    <dgm:cxn modelId="{93CADA94-2F5C-4916-BA59-67938C933EB6}" type="presParOf" srcId="{503A6355-406A-471C-9EB2-4FAA8C6AE275}" destId="{63E95D9D-976F-47DE-9DBC-1C7616958C87}" srcOrd="4" destOrd="0" presId="urn:microsoft.com/office/officeart/2005/8/layout/chevron1"/>
    <dgm:cxn modelId="{D9A2E117-A109-40C5-9FC5-F8F71427D7B3}" type="presParOf" srcId="{503A6355-406A-471C-9EB2-4FAA8C6AE275}" destId="{E6675E5D-BE88-4B2D-99C6-C7C383E3AD89}" srcOrd="5" destOrd="0" presId="urn:microsoft.com/office/officeart/2005/8/layout/chevron1"/>
    <dgm:cxn modelId="{A03E158A-08F4-40F8-8A86-19D9ED5E0FF9}" type="presParOf" srcId="{503A6355-406A-471C-9EB2-4FAA8C6AE275}" destId="{0C0EB823-03A8-4112-87BB-2685F6BD0CAC}" srcOrd="6" destOrd="0" presId="urn:microsoft.com/office/officeart/2005/8/layout/chevron1"/>
    <dgm:cxn modelId="{85AD1D4A-9141-456E-AF2C-1227822F554F}" type="presParOf" srcId="{503A6355-406A-471C-9EB2-4FAA8C6AE275}" destId="{5F6B8FFD-427C-4F46-A9FF-FC2BAECB39B4}" srcOrd="7" destOrd="0" presId="urn:microsoft.com/office/officeart/2005/8/layout/chevron1"/>
    <dgm:cxn modelId="{91F85D35-FFCF-4DC7-BC7B-5D8571C05F33}" type="presParOf" srcId="{503A6355-406A-471C-9EB2-4FAA8C6AE275}" destId="{D03D7DB0-7D51-4696-90BE-882B0543A6E7}" srcOrd="8"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920316" cy="2020547"/>
        <a:chOff x="0" y="0"/>
        <a:chExt cx="9920316" cy="2020547"/>
      </a:xfrm>
    </dsp:grpSpPr>
    <dsp:sp modelId="{37C56857-9106-491C-AE09-FC1B5D53CA88}">
      <dsp:nvSpPr>
        <dsp:cNvPr id="3" name="燕尾形 2"/>
        <dsp:cNvSpPr/>
      </dsp:nvSpPr>
      <dsp:spPr bwMode="white">
        <a:xfrm>
          <a:off x="0" y="578955"/>
          <a:ext cx="2156590" cy="862636"/>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数据导入</a:t>
          </a:r>
        </a:p>
      </dsp:txBody>
      <dsp:txXfrm>
        <a:off x="0" y="578955"/>
        <a:ext cx="2156590" cy="862636"/>
      </dsp:txXfrm>
    </dsp:sp>
    <dsp:sp modelId="{D039CEB8-297E-427C-8845-38CF71AAD4B0}">
      <dsp:nvSpPr>
        <dsp:cNvPr id="4" name="燕尾形 3"/>
        <dsp:cNvSpPr/>
      </dsp:nvSpPr>
      <dsp:spPr bwMode="white">
        <a:xfrm>
          <a:off x="1940931" y="578955"/>
          <a:ext cx="2156590" cy="862636"/>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数据清理</a:t>
          </a:r>
        </a:p>
      </dsp:txBody>
      <dsp:txXfrm>
        <a:off x="1940931" y="578955"/>
        <a:ext cx="2156590" cy="862636"/>
      </dsp:txXfrm>
    </dsp:sp>
    <dsp:sp modelId="{63E95D9D-976F-47DE-9DBC-1C7616958C87}">
      <dsp:nvSpPr>
        <dsp:cNvPr id="5" name="燕尾形 4"/>
        <dsp:cNvSpPr/>
      </dsp:nvSpPr>
      <dsp:spPr bwMode="white">
        <a:xfrm>
          <a:off x="3881863" y="578955"/>
          <a:ext cx="2156590" cy="862636"/>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描述性统计分析</a:t>
          </a:r>
        </a:p>
      </dsp:txBody>
      <dsp:txXfrm>
        <a:off x="3881863" y="578955"/>
        <a:ext cx="2156590" cy="862636"/>
      </dsp:txXfrm>
    </dsp:sp>
    <dsp:sp modelId="{0C0EB823-03A8-4112-87BB-2685F6BD0CAC}">
      <dsp:nvSpPr>
        <dsp:cNvPr id="6" name="燕尾形 5"/>
        <dsp:cNvSpPr/>
      </dsp:nvSpPr>
      <dsp:spPr bwMode="white">
        <a:xfrm>
          <a:off x="5822794" y="578955"/>
          <a:ext cx="2156590" cy="862636"/>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探索性数据分析</a:t>
          </a:r>
        </a:p>
      </dsp:txBody>
      <dsp:txXfrm>
        <a:off x="5822794" y="578955"/>
        <a:ext cx="2156590" cy="862636"/>
      </dsp:txXfrm>
    </dsp:sp>
    <dsp:sp modelId="{D03D7DB0-7D51-4696-90BE-882B0543A6E7}">
      <dsp:nvSpPr>
        <dsp:cNvPr id="7" name="燕尾形 6"/>
        <dsp:cNvSpPr/>
      </dsp:nvSpPr>
      <dsp:spPr bwMode="white">
        <a:xfrm>
          <a:off x="7763726" y="578955"/>
          <a:ext cx="2156590" cy="862636"/>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结果报告与可视化</a:t>
          </a:r>
        </a:p>
      </dsp:txBody>
      <dsp:txXfrm>
        <a:off x="7763726" y="578955"/>
        <a:ext cx="2156590" cy="862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920316" cy="2020547"/>
        <a:chOff x="0" y="0"/>
        <a:chExt cx="9920316" cy="2020547"/>
      </a:xfrm>
    </dsp:grpSpPr>
    <dsp:sp modelId="{37C56857-9106-491C-AE09-FC1B5D53CA88}">
      <dsp:nvSpPr>
        <dsp:cNvPr id="3" name="燕尾形 2"/>
        <dsp:cNvSpPr/>
      </dsp:nvSpPr>
      <dsp:spPr bwMode="white">
        <a:xfrm>
          <a:off x="0" y="578955"/>
          <a:ext cx="2156590" cy="862636"/>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数据导入</a:t>
          </a:r>
        </a:p>
      </dsp:txBody>
      <dsp:txXfrm>
        <a:off x="0" y="578955"/>
        <a:ext cx="2156590" cy="862636"/>
      </dsp:txXfrm>
    </dsp:sp>
    <dsp:sp modelId="{D039CEB8-297E-427C-8845-38CF71AAD4B0}">
      <dsp:nvSpPr>
        <dsp:cNvPr id="4" name="燕尾形 3"/>
        <dsp:cNvSpPr/>
      </dsp:nvSpPr>
      <dsp:spPr bwMode="white">
        <a:xfrm>
          <a:off x="1940931" y="578955"/>
          <a:ext cx="2156590" cy="862636"/>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数据清理</a:t>
          </a:r>
        </a:p>
      </dsp:txBody>
      <dsp:txXfrm>
        <a:off x="1940931" y="578955"/>
        <a:ext cx="2156590" cy="862636"/>
      </dsp:txXfrm>
    </dsp:sp>
    <dsp:sp modelId="{63E95D9D-976F-47DE-9DBC-1C7616958C87}">
      <dsp:nvSpPr>
        <dsp:cNvPr id="5" name="燕尾形 4"/>
        <dsp:cNvSpPr/>
      </dsp:nvSpPr>
      <dsp:spPr bwMode="white">
        <a:xfrm>
          <a:off x="3881863" y="578955"/>
          <a:ext cx="2156590" cy="862636"/>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描述性统计分析</a:t>
          </a:r>
        </a:p>
      </dsp:txBody>
      <dsp:txXfrm>
        <a:off x="3881863" y="578955"/>
        <a:ext cx="2156590" cy="862636"/>
      </dsp:txXfrm>
    </dsp:sp>
    <dsp:sp modelId="{0C0EB823-03A8-4112-87BB-2685F6BD0CAC}">
      <dsp:nvSpPr>
        <dsp:cNvPr id="6" name="燕尾形 5"/>
        <dsp:cNvSpPr/>
      </dsp:nvSpPr>
      <dsp:spPr bwMode="white">
        <a:xfrm>
          <a:off x="5822794" y="578955"/>
          <a:ext cx="2156590" cy="862636"/>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探索性数据分析</a:t>
          </a:r>
        </a:p>
      </dsp:txBody>
      <dsp:txXfrm>
        <a:off x="5822794" y="578955"/>
        <a:ext cx="2156590" cy="862636"/>
      </dsp:txXfrm>
    </dsp:sp>
    <dsp:sp modelId="{D03D7DB0-7D51-4696-90BE-882B0543A6E7}">
      <dsp:nvSpPr>
        <dsp:cNvPr id="7" name="燕尾形 6"/>
        <dsp:cNvSpPr/>
      </dsp:nvSpPr>
      <dsp:spPr bwMode="white">
        <a:xfrm>
          <a:off x="7763726" y="578955"/>
          <a:ext cx="2156590" cy="862636"/>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a:t>结果报告与可视化</a:t>
          </a:r>
        </a:p>
      </dsp:txBody>
      <dsp:txXfrm>
        <a:off x="7763726" y="578955"/>
        <a:ext cx="2156590" cy="86263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楷体" panose="02010609060101010101" pitchFamily="49" charset="-122"/>
                <a:ea typeface="楷体" panose="02010609060101010101" pitchFamily="49" charset="-122"/>
              </a:defRPr>
            </a:lvl1pPr>
          </a:lstStyle>
          <a:p>
            <a:fld id="{5D8E9340-049E-4041-B600-EC711038BDF7}"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楷体" panose="02010609060101010101" pitchFamily="49" charset="-122"/>
                <a:ea typeface="楷体" panose="02010609060101010101" pitchFamily="49" charset="-122"/>
              </a:defRPr>
            </a:lvl1pPr>
          </a:lstStyle>
          <a:p>
            <a:fld id="{20D9C29D-DAE2-4C5B-9169-CB80CB8BD9FA}"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1pPr>
    <a:lvl2pPr marL="4572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2pPr>
    <a:lvl3pPr marL="9144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3pPr>
    <a:lvl4pPr marL="13716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4pPr>
    <a:lvl5pPr marL="18288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endParaRPr lang="zh-CN" altLang="en-US" dirty="0"/>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showMasterSp="0">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endParaRPr lang="zh-CN" altLang="en-US" dirty="0"/>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endParaRPr lang="zh-CN" altLang="en-US" dirty="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showMasterSp="0">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endParaRPr lang="zh-CN" altLang="en-US" dirty="0"/>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3">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3">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s://doi.org/10.1525/collabra.165"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hyperlink" Target="https://doi.org/10.1525/collabra.165"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doi.org/10.1525/collabra.301" TargetMode="Externa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hyperlink" Target="https://doi.org/10.1525/collabra.301"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hyperlink" Target="https://doi.org/10.1525/collabra.301"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hyperlink" Target="https://doi.org/10.1525/collabra.301"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hyperlink" Target="https://doi.org/10.1525/collabra.301"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hyperlink" Target="https://doi.org/10.1525/collabra.301" TargetMode="Externa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s://doi.org/10.1525/collabra.301" TargetMode="Externa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tags" Target="../tags/tag2.xml"/><Relationship Id="rId1" Type="http://schemas.openxmlformats.org/officeDocument/2006/relationships/hyperlink" Target="https://mirrors.tuna.tsinghua.edu.cn/CRAN/" TargetMode="Externa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23.png"/><Relationship Id="rId6" Type="http://schemas.openxmlformats.org/officeDocument/2006/relationships/tags" Target="../tags/tag5.xml"/><Relationship Id="rId5" Type="http://schemas.openxmlformats.org/officeDocument/2006/relationships/image" Target="../media/image22.png"/><Relationship Id="rId4" Type="http://schemas.openxmlformats.org/officeDocument/2006/relationships/tags" Target="../tags/tag4.xml"/><Relationship Id="rId3" Type="http://schemas.openxmlformats.org/officeDocument/2006/relationships/image" Target="../media/image21.png"/><Relationship Id="rId2" Type="http://schemas.openxmlformats.org/officeDocument/2006/relationships/tags" Target="../tags/tag3.xml"/><Relationship Id="rId1" Type="http://schemas.openxmlformats.org/officeDocument/2006/relationships/hyperlink" Target="https://mirrors.tuna.tsinghua.edu.cn/CRAN/" TargetMode="Externa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image" Target="../media/image24.png"/><Relationship Id="rId2" Type="http://schemas.openxmlformats.org/officeDocument/2006/relationships/tags" Target="../tags/tag6.xml"/><Relationship Id="rId1" Type="http://schemas.openxmlformats.org/officeDocument/2006/relationships/hyperlink" Target="https://mirrors.tuna.tsinghua.edu.cn/CRAN/"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tags" Target="../tags/tag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8.png"/><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1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tags" Target="../tags/tag14.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32.png"/><Relationship Id="rId1" Type="http://schemas.openxmlformats.org/officeDocument/2006/relationships/tags" Target="../tags/tag1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20.xml"/></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image" Target="../media/image36.png"/><Relationship Id="rId4" Type="http://schemas.openxmlformats.org/officeDocument/2006/relationships/tags" Target="../tags/tag22.xml"/><Relationship Id="rId3" Type="http://schemas.openxmlformats.org/officeDocument/2006/relationships/image" Target="../media/image35.png"/><Relationship Id="rId2" Type="http://schemas.openxmlformats.org/officeDocument/2006/relationships/tags" Target="../tags/tag21.xml"/><Relationship Id="rId1" Type="http://schemas.openxmlformats.org/officeDocument/2006/relationships/hyperlink" Target="https://posit.co/download/rstudio-desktop/" TargetMode="Externa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tags" Target="../tags/tag26.xml"/><Relationship Id="rId2" Type="http://schemas.openxmlformats.org/officeDocument/2006/relationships/image" Target="../media/image37.png"/><Relationship Id="rId1" Type="http://schemas.openxmlformats.org/officeDocument/2006/relationships/hyperlink" Target="https://posit.co/download/rstudio-desktop/"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doi.org/10.1525/collabra.165" TargetMode="Externa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2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28.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29.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1.xml"/><Relationship Id="rId2" Type="http://schemas.openxmlformats.org/officeDocument/2006/relationships/image" Target="../media/image49.png"/><Relationship Id="rId1" Type="http://schemas.openxmlformats.org/officeDocument/2006/relationships/tags" Target="../tags/tag3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tags" Target="../tags/tag3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tags" Target="../tags/tag3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tags" Target="../tags/tag34.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penguin_rawdata.sav" TargetMode="External"/><Relationship Id="rId2" Type="http://schemas.openxmlformats.org/officeDocument/2006/relationships/hyperlink" Target="penguin_rawdata.csv" TargetMode="External"/><Relationship Id="rId1" Type="http://schemas.openxmlformats.org/officeDocument/2006/relationships/hyperlink" Target="https://doi.org/10.1525/collabra.165"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tags" Target="../tags/tag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36.xml"/></Relationships>
</file>

<file path=ppt/slides/_rels/slide53.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54.png"/><Relationship Id="rId10" Type="http://schemas.openxmlformats.org/officeDocument/2006/relationships/slideLayout" Target="../slideLayouts/slideLayout14.xml"/><Relationship Id="rId1" Type="http://schemas.openxmlformats.org/officeDocument/2006/relationships/tags" Target="../tags/tag3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45.xml"/></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tags" Target="../tags/tag47.xml"/><Relationship Id="rId2" Type="http://schemas.openxmlformats.org/officeDocument/2006/relationships/image" Target="../media/image56.png"/><Relationship Id="rId1" Type="http://schemas.openxmlformats.org/officeDocument/2006/relationships/tags" Target="../tags/tag46.xml"/></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tags" Target="../tags/tag50.xml"/><Relationship Id="rId4" Type="http://schemas.openxmlformats.org/officeDocument/2006/relationships/image" Target="../media/image56.png"/><Relationship Id="rId3" Type="http://schemas.openxmlformats.org/officeDocument/2006/relationships/tags" Target="../tags/tag49.xml"/><Relationship Id="rId2" Type="http://schemas.openxmlformats.org/officeDocument/2006/relationships/image" Target="../media/image57.png"/><Relationship Id="rId1" Type="http://schemas.openxmlformats.org/officeDocument/2006/relationships/tags" Target="../tags/tag48.xml"/></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image" Target="../media/image59.png"/><Relationship Id="rId3" Type="http://schemas.openxmlformats.org/officeDocument/2006/relationships/tags" Target="../tags/tag52.xml"/><Relationship Id="rId2" Type="http://schemas.openxmlformats.org/officeDocument/2006/relationships/image" Target="../media/image58.png"/><Relationship Id="rId1" Type="http://schemas.openxmlformats.org/officeDocument/2006/relationships/tags" Target="../tags/tag5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59.xml"/><Relationship Id="rId4" Type="http://schemas.openxmlformats.org/officeDocument/2006/relationships/image" Target="../media/image62.png"/><Relationship Id="rId3" Type="http://schemas.openxmlformats.org/officeDocument/2006/relationships/tags" Target="../tags/tag58.xml"/><Relationship Id="rId2" Type="http://schemas.openxmlformats.org/officeDocument/2006/relationships/image" Target="../media/image61.png"/><Relationship Id="rId1" Type="http://schemas.openxmlformats.org/officeDocument/2006/relationships/tags" Target="../tags/tag5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hyperlink" Target="https://doi.org/10.1525/collabra.165" TargetMode="Externa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hyperlink" Target="https://github.com/cran-task-views/ctv/" TargetMode="Externa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tags" Target="../tags/tag60.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tags" Target="../tags/tag6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hyperlink" Target="https://mirrors.tuna.tsinghua.edu.cn/CRAN/" TargetMode="Externa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tags" Target="../tags/tag6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tags" Target="../tags/tag63.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4.png"/><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73.png"/><Relationship Id="rId3" Type="http://schemas.openxmlformats.org/officeDocument/2006/relationships/tags" Target="../tags/tag65.xml"/><Relationship Id="rId2" Type="http://schemas.openxmlformats.org/officeDocument/2006/relationships/image" Target="../media/image72.png"/><Relationship Id="rId1" Type="http://schemas.openxmlformats.org/officeDocument/2006/relationships/tags" Target="../tags/tag6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hyperlink" Target="https://doi.org/10.1525/collabra.165"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tags" Target="../tags/tag68.xml"/></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image" Target="../media/image78.png"/><Relationship Id="rId5" Type="http://schemas.openxmlformats.org/officeDocument/2006/relationships/tags" Target="../tags/tag71.xml"/><Relationship Id="rId4" Type="http://schemas.openxmlformats.org/officeDocument/2006/relationships/image" Target="../media/image77.png"/><Relationship Id="rId3" Type="http://schemas.openxmlformats.org/officeDocument/2006/relationships/tags" Target="../tags/tag70.xml"/><Relationship Id="rId2" Type="http://schemas.openxmlformats.org/officeDocument/2006/relationships/hyperlink" Target="https://mirrors.tuna.tsinghua.edu.cn/CRAN/" TargetMode="External"/><Relationship Id="rId1" Type="http://schemas.openxmlformats.org/officeDocument/2006/relationships/tags" Target="../tags/tag69.xml"/></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tags" Target="../tags/tag76.xml"/><Relationship Id="rId4" Type="http://schemas.openxmlformats.org/officeDocument/2006/relationships/image" Target="../media/image79.png"/><Relationship Id="rId3" Type="http://schemas.openxmlformats.org/officeDocument/2006/relationships/tags" Target="../tags/tag75.xml"/><Relationship Id="rId2" Type="http://schemas.openxmlformats.org/officeDocument/2006/relationships/hyperlink" Target="https://mirrors.tuna.tsinghua.edu.cn/CRAN/" TargetMode="External"/><Relationship Id="rId1" Type="http://schemas.openxmlformats.org/officeDocument/2006/relationships/tags" Target="../tags/tag74.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81.png"/><Relationship Id="rId3" Type="http://schemas.openxmlformats.org/officeDocument/2006/relationships/tags" Target="../tags/tag78.xml"/><Relationship Id="rId2" Type="http://schemas.openxmlformats.org/officeDocument/2006/relationships/hyperlink" Target="https://mirrors.tuna.tsinghua.edu.cn/CRAN/" TargetMode="External"/><Relationship Id="rId1" Type="http://schemas.openxmlformats.org/officeDocument/2006/relationships/tags" Target="../tags/tag77.xml"/></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82.png"/><Relationship Id="rId3" Type="http://schemas.openxmlformats.org/officeDocument/2006/relationships/tags" Target="../tags/tag80.xml"/><Relationship Id="rId2" Type="http://schemas.openxmlformats.org/officeDocument/2006/relationships/hyperlink" Target="https://mirrors.tuna.tsinghua.edu.cn/CRAN/" TargetMode="External"/><Relationship Id="rId1" Type="http://schemas.openxmlformats.org/officeDocument/2006/relationships/tags" Target="../tags/tag79.xml"/></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83.png"/><Relationship Id="rId3" Type="http://schemas.openxmlformats.org/officeDocument/2006/relationships/tags" Target="../tags/tag82.xml"/><Relationship Id="rId2" Type="http://schemas.openxmlformats.org/officeDocument/2006/relationships/hyperlink" Target="https://mirrors.tuna.tsinghua.edu.cn/CRAN/" TargetMode="External"/><Relationship Id="rId1" Type="http://schemas.openxmlformats.org/officeDocument/2006/relationships/tags" Target="../tags/tag81.xml"/></Relationships>
</file>

<file path=ppt/slides/_rels/slide77.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tags" Target="../tags/tag85.xml"/><Relationship Id="rId4" Type="http://schemas.openxmlformats.org/officeDocument/2006/relationships/image" Target="../media/image84.png"/><Relationship Id="rId3" Type="http://schemas.openxmlformats.org/officeDocument/2006/relationships/tags" Target="../tags/tag84.xml"/><Relationship Id="rId2" Type="http://schemas.openxmlformats.org/officeDocument/2006/relationships/hyperlink" Target="https://mirrors.tuna.tsinghua.edu.cn/CRAN/" TargetMode="External"/><Relationship Id="rId1" Type="http://schemas.openxmlformats.org/officeDocument/2006/relationships/tags" Target="../tags/tag83.xml"/></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tags" Target="../tags/tag88.xml"/><Relationship Id="rId4" Type="http://schemas.openxmlformats.org/officeDocument/2006/relationships/image" Target="../media/image86.png"/><Relationship Id="rId3" Type="http://schemas.openxmlformats.org/officeDocument/2006/relationships/tags" Target="../tags/tag87.xml"/><Relationship Id="rId2" Type="http://schemas.openxmlformats.org/officeDocument/2006/relationships/hyperlink" Target="https://mirrors.tuna.tsinghua.edu.cn/CRAN/" TargetMode="External"/><Relationship Id="rId1" Type="http://schemas.openxmlformats.org/officeDocument/2006/relationships/tags" Target="../tags/tag86.xml"/></Relationships>
</file>

<file path=ppt/slides/_rels/slide79.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90.png"/><Relationship Id="rId7" Type="http://schemas.openxmlformats.org/officeDocument/2006/relationships/tags" Target="../tags/tag92.xml"/><Relationship Id="rId6" Type="http://schemas.openxmlformats.org/officeDocument/2006/relationships/image" Target="../media/image89.png"/><Relationship Id="rId5" Type="http://schemas.openxmlformats.org/officeDocument/2006/relationships/tags" Target="../tags/tag91.xml"/><Relationship Id="rId4" Type="http://schemas.openxmlformats.org/officeDocument/2006/relationships/image" Target="../media/image88.png"/><Relationship Id="rId3" Type="http://schemas.openxmlformats.org/officeDocument/2006/relationships/tags" Target="../tags/tag90.xml"/><Relationship Id="rId2" Type="http://schemas.openxmlformats.org/officeDocument/2006/relationships/hyperlink" Target="https://mirrors.tuna.tsinghua.edu.cn/CRAN/" TargetMode="External"/><Relationship Id="rId1" Type="http://schemas.openxmlformats.org/officeDocument/2006/relationships/tags" Target="../tags/tag8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hyperlink" Target="https://doi.org/10.1525/collabra.165"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hyperlink" Target="https://doi.org/10.1525/collabra.16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175657" y="868362"/>
            <a:ext cx="9742713" cy="2387600"/>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CN" dirty="0">
                <a:latin typeface="Times New Roman" panose="02020603050405020304" pitchFamily="18" charset="0"/>
                <a:cs typeface="Times New Roman" panose="02020603050405020304" pitchFamily="18" charset="0"/>
              </a:rPr>
              <a:t>R for Psychological Research:</a:t>
            </a:r>
            <a:br>
              <a:rPr kumimoji="1" lang="en-US" altLang="zh-CN" dirty="0">
                <a:latin typeface="Times New Roman" panose="02020603050405020304" pitchFamily="18" charset="0"/>
                <a:cs typeface="Times New Roman" panose="02020603050405020304" pitchFamily="18" charset="0"/>
              </a:rPr>
            </a:br>
            <a:r>
              <a:rPr kumimoji="1" lang="en-US" altLang="zh-CN" sz="3600" dirty="0">
                <a:latin typeface="Times New Roman" panose="02020603050405020304" pitchFamily="18" charset="0"/>
                <a:cs typeface="Times New Roman" panose="02020603050405020304" pitchFamily="18" charset="0"/>
              </a:rPr>
              <a:t>From Data Analysis to Publishing</a:t>
            </a:r>
            <a:endParaRPr kumimoji="1" lang="zh-CN" altLang="en-US" sz="3600" dirty="0">
              <a:latin typeface="Times New Roman" panose="02020603050405020304" pitchFamily="18" charset="0"/>
              <a:cs typeface="Times New Roman" panose="02020603050405020304" pitchFamily="18" charset="0"/>
            </a:endParaRPr>
          </a:p>
        </p:txBody>
      </p:sp>
      <p:sp>
        <p:nvSpPr>
          <p:cNvPr id="7" name="副标题 2"/>
          <p:cNvSpPr>
            <a:spLocks noGrp="1"/>
          </p:cNvSpPr>
          <p:nvPr>
            <p:ph type="subTitle" idx="1"/>
          </p:nvPr>
        </p:nvSpPr>
        <p:spPr>
          <a:xfrm>
            <a:off x="130629" y="3602038"/>
            <a:ext cx="11756571" cy="1655762"/>
          </a:xfrm>
        </p:spPr>
        <p:txBody>
          <a:bodyPr/>
          <a:lstStyle/>
          <a:p>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Instructor: </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胡传鹏（博士）</a:t>
            </a:r>
            <a:r>
              <a:rPr lang="en-US"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Dr. Hu </a:t>
            </a:r>
            <a:r>
              <a:rPr lang="en-GB" altLang="zh-CN" b="1" i="0" dirty="0" err="1">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Chuan</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-Peng]</a:t>
            </a:r>
            <a:endPar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南京师范大学心理学院</a:t>
            </a:r>
            <a:r>
              <a:rPr lang="en-US"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School of Psychology, Nanjing Normal University]</a:t>
            </a:r>
            <a:endPar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kumimoji="1" lang="zh-CN" altLang="en-US" dirty="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a:blip r:embed="rId2"/>
          <a:stretch>
            <a:fillRect/>
          </a:stretch>
        </p:blipFill>
        <p:spPr>
          <a:xfrm>
            <a:off x="2689365" y="2693412"/>
            <a:ext cx="8182340" cy="31345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8" name="图片 7"/>
          <p:cNvPicPr>
            <a:picLocks noChangeAspect="1"/>
          </p:cNvPicPr>
          <p:nvPr/>
        </p:nvPicPr>
        <p:blipFill rotWithShape="1">
          <a:blip r:embed="rId2"/>
          <a:srcRect l="1018" b="19279"/>
          <a:stretch>
            <a:fillRect/>
          </a:stretch>
        </p:blipFill>
        <p:spPr>
          <a:xfrm>
            <a:off x="2699450" y="2639875"/>
            <a:ext cx="5930265" cy="3136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rotWithShape="1">
          <a:blip r:embed="rId1"/>
          <a:srcRect b="22712"/>
          <a:stretch>
            <a:fillRect/>
          </a:stretch>
        </p:blipFill>
        <p:spPr>
          <a:xfrm>
            <a:off x="2307773" y="1825625"/>
            <a:ext cx="8203473" cy="1295538"/>
          </a:xfrm>
          <a:prstGeom prst="rect">
            <a:avLst/>
          </a:prstGeom>
        </p:spPr>
      </p:pic>
      <p:sp>
        <p:nvSpPr>
          <p:cNvPr id="13" name="文本框 12"/>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Picture 2" descr="https://scholardata.cdn.ivysci.com/202302272343/5b8003bf8c360f12a26e4973fda439ad/pdf_figures/692d6e9471570459c8f67a8710e424b2/figures/3-FIGUR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042" y="1217897"/>
            <a:ext cx="7271790" cy="4942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2">
            <a:extLst>
              <a:ext uri="{28A0092B-C50C-407E-A947-70E740481C1C}">
                <a14:useLocalDpi xmlns:a14="http://schemas.microsoft.com/office/drawing/2010/main" val="0"/>
              </a:ext>
            </a:extLst>
          </a:blip>
          <a:srcRect l="4276" t="3071" r="4626" b="66290"/>
          <a:stretch>
            <a:fillRect/>
          </a:stretch>
        </p:blipFill>
        <p:spPr bwMode="auto">
          <a:xfrm>
            <a:off x="2873516" y="1872268"/>
            <a:ext cx="6444968" cy="4123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2">
            <a:extLst>
              <a:ext uri="{28A0092B-C50C-407E-A947-70E740481C1C}">
                <a14:useLocalDpi xmlns:a14="http://schemas.microsoft.com/office/drawing/2010/main" val="0"/>
              </a:ext>
            </a:extLst>
          </a:blip>
          <a:srcRect l="3834" t="33556" r="4454" b="35647"/>
          <a:stretch>
            <a:fillRect/>
          </a:stretch>
        </p:blipFill>
        <p:spPr bwMode="auto">
          <a:xfrm>
            <a:off x="2836426" y="1825625"/>
            <a:ext cx="6444000" cy="4116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2">
            <a:extLst>
              <a:ext uri="{28A0092B-C50C-407E-A947-70E740481C1C}">
                <a14:useLocalDpi xmlns:a14="http://schemas.microsoft.com/office/drawing/2010/main" val="0"/>
              </a:ext>
            </a:extLst>
          </a:blip>
          <a:srcRect l="4128" t="65141" r="4773" b="3757"/>
          <a:stretch>
            <a:fillRect/>
          </a:stretch>
        </p:blipFill>
        <p:spPr bwMode="auto">
          <a:xfrm>
            <a:off x="2874000" y="1825625"/>
            <a:ext cx="6444000" cy="4184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42" name="Picture 2" descr="https://scholardata.cdn.ivysci.com/202302272343/5342d853b52668210891832d093e4988/pdf_figures/692d6e9471570459c8f67a8710e424b2/figures/7-FIGURE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7" y="2259517"/>
            <a:ext cx="8963025" cy="248602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189594" y="4897711"/>
            <a:ext cx="581281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Posterior of drift-rate (v) of the confirm study</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解决问题</a:t>
            </a:r>
            <a:r>
              <a:rPr lang="en-US" altLang="zh-CN" dirty="0"/>
              <a:t>2</a:t>
            </a:r>
            <a:r>
              <a:rPr lang="zh-CN" altLang="en-US" dirty="0"/>
              <a:t>的大致流程可能是这样：</a:t>
            </a:r>
            <a:endParaRPr lang="en-US" altLang="zh-CN" dirty="0"/>
          </a:p>
          <a:p>
            <a:pPr marL="0" indent="0">
              <a:buNone/>
            </a:pPr>
            <a:endParaRPr lang="en-US" altLang="zh-CN"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graphicFrame>
        <p:nvGraphicFramePr>
          <p:cNvPr id="2" name="图示 1"/>
          <p:cNvGraphicFramePr/>
          <p:nvPr/>
        </p:nvGraphicFramePr>
        <p:xfrm>
          <a:off x="1433484" y="3101307"/>
          <a:ext cx="9920316" cy="202054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上箭头标注 4"/>
          <p:cNvSpPr/>
          <p:nvPr/>
        </p:nvSpPr>
        <p:spPr>
          <a:xfrm>
            <a:off x="6475615" y="4629581"/>
            <a:ext cx="3657599" cy="1165796"/>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ANOVA &amp; </a:t>
            </a:r>
            <a:r>
              <a:rPr lang="en-US" altLang="zh-CN" sz="2400" b="1" i="1" dirty="0">
                <a:solidFill>
                  <a:schemeClr val="tx1"/>
                </a:solidFill>
                <a:latin typeface="Times New Roman" panose="02020603050405020304" pitchFamily="18" charset="0"/>
                <a:cs typeface="Times New Roman" panose="02020603050405020304" pitchFamily="18" charset="0"/>
              </a:rPr>
              <a:t>d </a:t>
            </a:r>
            <a:r>
              <a:rPr lang="en-US" altLang="zh-CN" sz="2400" b="1" dirty="0">
                <a:solidFill>
                  <a:schemeClr val="tx1"/>
                </a:solidFill>
                <a:latin typeface="Times New Roman" panose="02020603050405020304" pitchFamily="18" charset="0"/>
                <a:cs typeface="Times New Roman" panose="02020603050405020304" pitchFamily="18" charset="0"/>
              </a:rPr>
              <a:t>prime</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8" name="下箭头标注 7"/>
          <p:cNvSpPr/>
          <p:nvPr/>
        </p:nvSpPr>
        <p:spPr>
          <a:xfrm>
            <a:off x="2844502" y="2419003"/>
            <a:ext cx="7098280" cy="1155469"/>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平均值、标准差、频数分布和百分占比等</a:t>
            </a:r>
            <a:endParaRPr lang="zh-CN" altLang="en-US" sz="2400" b="1" dirty="0">
              <a:solidFill>
                <a:schemeClr val="tx1"/>
              </a:solidFill>
              <a:latin typeface="楷体" panose="02010609060101010101" pitchFamily="49" charset="-122"/>
              <a:ea typeface="楷体" panose="02010609060101010101" pitchFamily="49" charset="-122"/>
            </a:endParaRPr>
          </a:p>
        </p:txBody>
      </p:sp>
      <p:sp>
        <p:nvSpPr>
          <p:cNvPr id="3"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Collabra: Psychology, 6(1):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6"/>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表格 15"/>
          <p:cNvGraphicFramePr>
            <a:graphicFrameLocks noGrp="1"/>
          </p:cNvGraphicFramePr>
          <p:nvPr/>
        </p:nvGraphicFramePr>
        <p:xfrm>
          <a:off x="1999097" y="1162484"/>
          <a:ext cx="8064000" cy="4902060"/>
        </p:xfrm>
        <a:graphic>
          <a:graphicData uri="http://schemas.openxmlformats.org/drawingml/2006/table">
            <a:tbl>
              <a:tblPr firstRow="1" bandRow="1">
                <a:tableStyleId>{BDBED569-4797-4DF1-A0F4-6AAB3CD982D8}</a:tableStyleId>
              </a:tblPr>
              <a:tblGrid>
                <a:gridCol w="1644198"/>
                <a:gridCol w="3209901"/>
                <a:gridCol w="3209901"/>
              </a:tblGrid>
              <a:tr h="816898">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传统方式</a:t>
                      </a: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R</a:t>
                      </a:r>
                      <a:r>
                        <a:rPr lang="zh-CN" altLang="en-US" sz="2400" baseline="0" dirty="0">
                          <a:latin typeface="Times New Roman" panose="02020603050405020304" pitchFamily="18" charset="0"/>
                          <a:ea typeface="楷体" panose="02010609060101010101" pitchFamily="49" charset="-122"/>
                        </a:rPr>
                        <a:t>语言</a:t>
                      </a:r>
                      <a:endParaRPr lang="zh-CN" altLang="en-US" sz="2400" baseline="0" dirty="0">
                        <a:latin typeface="Times New Roman" panose="02020603050405020304" pitchFamily="18" charset="0"/>
                        <a:ea typeface="楷体" panose="02010609060101010101" pitchFamily="49" charset="-122"/>
                      </a:endParaRPr>
                    </a:p>
                  </a:txBody>
                  <a:tcPr/>
                </a:tc>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数据清洗</a:t>
                      </a: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endParaRPr lang="zh-CN" altLang="en-US" sz="2400" b="1"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err="1">
                          <a:latin typeface="Times New Roman" panose="02020603050405020304" pitchFamily="18" charset="0"/>
                          <a:ea typeface="楷体" panose="02010609060101010101" pitchFamily="49" charset="-122"/>
                        </a:rPr>
                        <a:t>tidyverse</a:t>
                      </a:r>
                      <a:r>
                        <a:rPr lang="zh-CN" altLang="en-US" sz="2400" baseline="0" dirty="0">
                          <a:latin typeface="Times New Roman" panose="02020603050405020304" pitchFamily="18" charset="0"/>
                          <a:ea typeface="楷体" panose="02010609060101010101" pitchFamily="49" charset="-122"/>
                        </a:rPr>
                        <a:t>、</a:t>
                      </a:r>
                      <a:r>
                        <a:rPr lang="en-US" altLang="zh-CN" sz="2400" baseline="0" dirty="0" err="1">
                          <a:latin typeface="Times New Roman" panose="02020603050405020304" pitchFamily="18" charset="0"/>
                          <a:ea typeface="楷体" panose="02010609060101010101" pitchFamily="49" charset="-122"/>
                        </a:rPr>
                        <a:t>dplyr</a:t>
                      </a:r>
                      <a:endParaRPr lang="zh-CN" altLang="en-US" sz="2400" baseline="0" dirty="0">
                        <a:latin typeface="Times New Roman" panose="02020603050405020304" pitchFamily="18" charset="0"/>
                        <a:ea typeface="楷体" panose="02010609060101010101" pitchFamily="49" charset="-122"/>
                      </a:endParaRPr>
                    </a:p>
                  </a:txBody>
                  <a:tcPr/>
                </a:tc>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统计分析</a:t>
                      </a: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psych</a:t>
                      </a:r>
                      <a:r>
                        <a:rPr lang="zh-CN" altLang="en-US" sz="2400" baseline="0" dirty="0">
                          <a:latin typeface="Times New Roman" panose="02020603050405020304" pitchFamily="18" charset="0"/>
                          <a:ea typeface="楷体" panose="02010609060101010101" pitchFamily="49" charset="-122"/>
                        </a:rPr>
                        <a:t>、多种函数</a:t>
                      </a:r>
                      <a:endParaRPr lang="zh-CN" altLang="en-US" sz="2400" baseline="0" dirty="0">
                        <a:latin typeface="Times New Roman" panose="02020603050405020304" pitchFamily="18" charset="0"/>
                        <a:ea typeface="楷体" panose="02010609060101010101" pitchFamily="49" charset="-122"/>
                      </a:endParaRPr>
                    </a:p>
                  </a:txBody>
                  <a:tcPr/>
                </a:tc>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绘制结果</a:t>
                      </a: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ggplot2</a:t>
                      </a:r>
                      <a:endParaRPr lang="zh-CN" altLang="en-US" sz="2400" baseline="0" dirty="0">
                        <a:latin typeface="Times New Roman" panose="02020603050405020304" pitchFamily="18" charset="0"/>
                        <a:ea typeface="楷体" panose="02010609060101010101" pitchFamily="49" charset="-122"/>
                      </a:endParaRPr>
                    </a:p>
                  </a:txBody>
                  <a:tcPr/>
                </a:tc>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输出文稿</a:t>
                      </a: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markdown</a:t>
                      </a:r>
                      <a:endParaRPr lang="zh-CN" altLang="en-US" sz="2400" baseline="0" dirty="0">
                        <a:latin typeface="Times New Roman" panose="02020603050405020304" pitchFamily="18" charset="0"/>
                        <a:ea typeface="楷体" panose="02010609060101010101" pitchFamily="49" charset="-122"/>
                      </a:endParaRPr>
                    </a:p>
                  </a:txBody>
                  <a:tcPr/>
                </a:tc>
              </a:tr>
            </a:tbl>
          </a:graphicData>
        </a:graphic>
      </p:graphicFrame>
      <p:pic>
        <p:nvPicPr>
          <p:cNvPr id="18" name="图片 17"/>
          <p:cNvPicPr>
            <a:picLocks noChangeAspect="1"/>
          </p:cNvPicPr>
          <p:nvPr/>
        </p:nvPicPr>
        <p:blipFill>
          <a:blip r:embed="rId1"/>
          <a:stretch>
            <a:fillRect/>
          </a:stretch>
        </p:blipFill>
        <p:spPr>
          <a:xfrm>
            <a:off x="4797597" y="2071954"/>
            <a:ext cx="900000" cy="850296"/>
          </a:xfrm>
          <a:prstGeom prst="rect">
            <a:avLst/>
          </a:prstGeom>
        </p:spPr>
      </p:pic>
      <p:pic>
        <p:nvPicPr>
          <p:cNvPr id="19" name="图片 18"/>
          <p:cNvPicPr>
            <a:picLocks noChangeAspect="1"/>
          </p:cNvPicPr>
          <p:nvPr/>
        </p:nvPicPr>
        <p:blipFill>
          <a:blip r:embed="rId2"/>
          <a:stretch>
            <a:fillRect/>
          </a:stretch>
        </p:blipFill>
        <p:spPr>
          <a:xfrm>
            <a:off x="4793750" y="3032341"/>
            <a:ext cx="900000" cy="890694"/>
          </a:xfrm>
          <a:prstGeom prst="rect">
            <a:avLst/>
          </a:prstGeom>
        </p:spPr>
      </p:pic>
      <p:pic>
        <p:nvPicPr>
          <p:cNvPr id="20" name="图片 19"/>
          <p:cNvPicPr>
            <a:picLocks noChangeAspect="1"/>
          </p:cNvPicPr>
          <p:nvPr/>
        </p:nvPicPr>
        <p:blipFill>
          <a:blip r:embed="rId1"/>
          <a:stretch>
            <a:fillRect/>
          </a:stretch>
        </p:blipFill>
        <p:spPr>
          <a:xfrm>
            <a:off x="4087734" y="4126849"/>
            <a:ext cx="900000" cy="850296"/>
          </a:xfrm>
          <a:prstGeom prst="rect">
            <a:avLst/>
          </a:prstGeom>
        </p:spPr>
      </p:pic>
      <p:pic>
        <p:nvPicPr>
          <p:cNvPr id="21" name="图片 20"/>
          <p:cNvPicPr>
            <a:picLocks noChangeAspect="1"/>
          </p:cNvPicPr>
          <p:nvPr/>
        </p:nvPicPr>
        <p:blipFill>
          <a:blip r:embed="rId3"/>
          <a:stretch>
            <a:fillRect/>
          </a:stretch>
        </p:blipFill>
        <p:spPr>
          <a:xfrm>
            <a:off x="5377390" y="4126849"/>
            <a:ext cx="900000" cy="850116"/>
          </a:xfrm>
          <a:prstGeom prst="rect">
            <a:avLst/>
          </a:prstGeom>
        </p:spPr>
      </p:pic>
      <p:pic>
        <p:nvPicPr>
          <p:cNvPr id="22" name="图片 21"/>
          <p:cNvPicPr>
            <a:picLocks noChangeAspect="1"/>
          </p:cNvPicPr>
          <p:nvPr/>
        </p:nvPicPr>
        <p:blipFill>
          <a:blip r:embed="rId4"/>
          <a:stretch>
            <a:fillRect/>
          </a:stretch>
        </p:blipFill>
        <p:spPr>
          <a:xfrm>
            <a:off x="4693145" y="5209176"/>
            <a:ext cx="900000" cy="7982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040" y="3540885"/>
            <a:ext cx="5394960" cy="769441"/>
          </a:xfrm>
          <a:prstGeom prst="rect">
            <a:avLst/>
          </a:prstGeom>
          <a:noFill/>
        </p:spPr>
        <p:txBody>
          <a:bodyPr wrap="square" rtlCol="0">
            <a:spAutoFit/>
          </a:bodyPr>
          <a:lstStyle/>
          <a:p>
            <a:pPr algn="ctr"/>
            <a:endParaRPr lang="zh-CN" altLang="en-US" sz="4400" b="1" dirty="0">
              <a:latin typeface="黑体" panose="02010609060101010101" pitchFamily="49" charset="-122"/>
              <a:ea typeface="黑体" panose="02010609060101010101" pitchFamily="49" charset="-122"/>
            </a:endParaRPr>
          </a:p>
        </p:txBody>
      </p:sp>
      <p:sp>
        <p:nvSpPr>
          <p:cNvPr id="5" name="标题 4"/>
          <p:cNvSpPr>
            <a:spLocks noGrp="1"/>
          </p:cNvSpPr>
          <p:nvPr>
            <p:ph type="ctrTitle"/>
          </p:nvPr>
        </p:nvSpPr>
        <p:spPr>
          <a:xfrm>
            <a:off x="1209560" y="2658226"/>
            <a:ext cx="9144000" cy="1077686"/>
          </a:xfrm>
        </p:spPr>
        <p:txBody>
          <a:bodyPr/>
          <a:lstStyle/>
          <a:p>
            <a:r>
              <a:rPr lang="zh-CN" altLang="en-US" dirty="0">
                <a:latin typeface="Times New Roman" panose="02020603050405020304" pitchFamily="18" charset="0"/>
                <a:ea typeface="楷体" panose="02010609060101010101" pitchFamily="49" charset="-122"/>
              </a:rPr>
              <a:t>第二</a:t>
            </a:r>
            <a:r>
              <a:rPr lang="zh-CN" altLang="en-US" dirty="0">
                <a:latin typeface="Times New Roman" panose="02020603050405020304" pitchFamily="18" charset="0"/>
                <a:ea typeface="楷体" panose="02010609060101010101" pitchFamily="49" charset="-122"/>
              </a:rPr>
              <a:t>讲 如何使用</a:t>
            </a:r>
            <a:r>
              <a:rPr lang="en-US" altLang="zh-CN" dirty="0">
                <a:latin typeface="Times New Roman" panose="02020603050405020304" pitchFamily="18" charset="0"/>
                <a:ea typeface="楷体" panose="02010609060101010101" pitchFamily="49" charset="-122"/>
              </a:rPr>
              <a:t>R</a:t>
            </a:r>
            <a:endParaRPr lang="zh-CN" altLang="en-US" dirty="0">
              <a:latin typeface="Times New Roman" panose="02020603050405020304" pitchFamily="18" charset="0"/>
              <a:ea typeface="楷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nvGraphicFramePr>
        <p:xfrm>
          <a:off x="2395178" y="1215304"/>
          <a:ext cx="7235390" cy="4824000"/>
        </p:xfrm>
        <a:graphic>
          <a:graphicData uri="http://schemas.openxmlformats.org/drawingml/2006/table">
            <a:tbl>
              <a:tblPr firstRow="1" bandRow="1">
                <a:tableStyleId>{BDBED569-4797-4DF1-A0F4-6AAB3CD982D8}</a:tableStyleId>
              </a:tblPr>
              <a:tblGrid>
                <a:gridCol w="3617695"/>
                <a:gridCol w="3617695"/>
              </a:tblGrid>
              <a:tr h="792000">
                <a:tc>
                  <a:txBody>
                    <a:bodyPr/>
                    <a:lstStyle/>
                    <a:p>
                      <a:pPr algn="ctr"/>
                      <a:r>
                        <a:rPr lang="zh-CN" altLang="en-US" sz="2800" baseline="0" dirty="0">
                          <a:latin typeface="Times New Roman" panose="02020603050405020304" pitchFamily="18" charset="0"/>
                          <a:ea typeface="楷体" panose="02010609060101010101" pitchFamily="49" charset="-122"/>
                        </a:rPr>
                        <a:t>统计方法（</a:t>
                      </a:r>
                      <a:r>
                        <a:rPr lang="en-US" altLang="zh-CN" sz="2800" baseline="0" dirty="0" err="1">
                          <a:latin typeface="Times New Roman" panose="02020603050405020304" pitchFamily="18" charset="0"/>
                          <a:ea typeface="楷体" panose="02010609060101010101" pitchFamily="49" charset="-122"/>
                        </a:rPr>
                        <a:t>bruceR</a:t>
                      </a:r>
                      <a:r>
                        <a:rPr lang="zh-CN" altLang="en-US" sz="2800" baseline="0" dirty="0">
                          <a:latin typeface="Times New Roman" panose="02020603050405020304" pitchFamily="18" charset="0"/>
                          <a:ea typeface="楷体" panose="02010609060101010101" pitchFamily="49" charset="-122"/>
                        </a:rPr>
                        <a:t>）</a:t>
                      </a:r>
                      <a:endParaRPr lang="zh-CN" altLang="en-US" sz="2800" baseline="0" dirty="0">
                        <a:latin typeface="Times New Roman" panose="02020603050405020304" pitchFamily="18" charset="0"/>
                        <a:ea typeface="楷体" panose="02010609060101010101" pitchFamily="49" charset="-122"/>
                      </a:endParaRPr>
                    </a:p>
                  </a:txBody>
                  <a:tcPr anchor="ctr"/>
                </a:tc>
                <a:tc>
                  <a:txBody>
                    <a:bodyPr/>
                    <a:lstStyle/>
                    <a:p>
                      <a:pPr algn="ctr"/>
                      <a:r>
                        <a:rPr lang="en-US" altLang="zh-CN" sz="2800" baseline="0" dirty="0">
                          <a:latin typeface="Times New Roman" panose="02020603050405020304" pitchFamily="18" charset="0"/>
                          <a:ea typeface="楷体" panose="02010609060101010101" pitchFamily="49" charset="-122"/>
                        </a:rPr>
                        <a:t>R</a:t>
                      </a:r>
                      <a:r>
                        <a:rPr lang="zh-CN" altLang="en-US" sz="2800" baseline="0" dirty="0">
                          <a:latin typeface="Times New Roman" panose="02020603050405020304" pitchFamily="18" charset="0"/>
                          <a:ea typeface="楷体" panose="02010609060101010101" pitchFamily="49" charset="-122"/>
                        </a:rPr>
                        <a:t>语言</a:t>
                      </a:r>
                      <a:endParaRPr lang="zh-CN" altLang="en-US" sz="2800" baseline="0" dirty="0">
                        <a:latin typeface="Times New Roman" panose="02020603050405020304" pitchFamily="18" charset="0"/>
                        <a:ea typeface="楷体" panose="02010609060101010101" pitchFamily="49" charset="-122"/>
                      </a:endParaRPr>
                    </a:p>
                  </a:txBody>
                  <a:tcPr anchor="ctr"/>
                </a:tc>
              </a:tr>
              <a:tr h="1008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baseline="0" dirty="0">
                          <a:latin typeface="Times New Roman" panose="02020603050405020304" pitchFamily="18" charset="0"/>
                          <a:ea typeface="楷体" panose="02010609060101010101" pitchFamily="49" charset="-122"/>
                        </a:rPr>
                        <a:t>T</a:t>
                      </a:r>
                      <a:r>
                        <a:rPr lang="zh-CN" altLang="en-US" sz="2800" baseline="0" dirty="0">
                          <a:latin typeface="Times New Roman" panose="02020603050405020304" pitchFamily="18" charset="0"/>
                          <a:ea typeface="楷体" panose="02010609060101010101" pitchFamily="49" charset="-122"/>
                        </a:rPr>
                        <a:t>检验</a:t>
                      </a:r>
                      <a:endParaRPr lang="zh-CN" altLang="en-US" sz="2800" baseline="0" dirty="0">
                        <a:latin typeface="Times New Roman" panose="02020603050405020304" pitchFamily="18" charset="0"/>
                        <a:ea typeface="楷体" panose="02010609060101010101" pitchFamily="49" charset="-122"/>
                      </a:endParaRP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TTEST()</a:t>
                      </a:r>
                      <a:endParaRPr lang="zh-CN" altLang="en-US" sz="2800" baseline="0" dirty="0">
                        <a:latin typeface="Times New Roman" panose="02020603050405020304" pitchFamily="18" charset="0"/>
                        <a:ea typeface="楷体" panose="02010609060101010101" pitchFamily="49" charset="-122"/>
                      </a:endParaRPr>
                    </a:p>
                  </a:txBody>
                  <a:tcPr anchor="ctr"/>
                </a:tc>
              </a:tr>
              <a:tr h="1008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aseline="0" dirty="0">
                          <a:latin typeface="Times New Roman" panose="02020603050405020304" pitchFamily="18" charset="0"/>
                          <a:ea typeface="楷体" panose="02010609060101010101" pitchFamily="49" charset="-122"/>
                        </a:rPr>
                        <a:t>方差分析</a:t>
                      </a:r>
                      <a:endParaRPr lang="zh-CN" altLang="en-US" sz="2800" baseline="0" dirty="0">
                        <a:latin typeface="Times New Roman" panose="02020603050405020304" pitchFamily="18" charset="0"/>
                        <a:ea typeface="楷体" panose="02010609060101010101" pitchFamily="49" charset="-122"/>
                      </a:endParaRP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MANOVA()</a:t>
                      </a:r>
                      <a:endParaRPr lang="zh-CN" altLang="en-US" sz="2800" baseline="0" dirty="0">
                        <a:latin typeface="Times New Roman" panose="02020603050405020304" pitchFamily="18" charset="0"/>
                        <a:ea typeface="楷体" panose="02010609060101010101" pitchFamily="49" charset="-122"/>
                      </a:endParaRPr>
                    </a:p>
                  </a:txBody>
                  <a:tcPr anchor="ctr"/>
                </a:tc>
              </a:tr>
              <a:tr h="1008000">
                <a:tc>
                  <a:txBody>
                    <a:bodyPr/>
                    <a:lstStyle/>
                    <a:p>
                      <a:pPr algn="ctr">
                        <a:lnSpc>
                          <a:spcPct val="100000"/>
                        </a:lnSpc>
                      </a:pPr>
                      <a:r>
                        <a:rPr lang="zh-CN" altLang="en-US" sz="2800" baseline="0" dirty="0">
                          <a:latin typeface="Times New Roman" panose="02020603050405020304" pitchFamily="18" charset="0"/>
                          <a:ea typeface="楷体" panose="02010609060101010101" pitchFamily="49" charset="-122"/>
                        </a:rPr>
                        <a:t>简单效应检验</a:t>
                      </a:r>
                      <a:endParaRPr lang="en-US" altLang="zh-CN" sz="2800" baseline="0" dirty="0">
                        <a:latin typeface="Times New Roman" panose="02020603050405020304" pitchFamily="18" charset="0"/>
                        <a:ea typeface="楷体" panose="02010609060101010101" pitchFamily="49" charset="-122"/>
                      </a:endParaRPr>
                    </a:p>
                    <a:p>
                      <a:pPr algn="ctr">
                        <a:lnSpc>
                          <a:spcPct val="100000"/>
                        </a:lnSpc>
                      </a:pPr>
                      <a:r>
                        <a:rPr lang="zh-CN" altLang="en-US" sz="2800" baseline="0" dirty="0">
                          <a:latin typeface="Times New Roman" panose="02020603050405020304" pitchFamily="18" charset="0"/>
                          <a:ea typeface="楷体" panose="02010609060101010101" pitchFamily="49" charset="-122"/>
                        </a:rPr>
                        <a:t>与多重比较</a:t>
                      </a:r>
                      <a:endParaRPr lang="zh-CN" altLang="en-US" sz="2800" baseline="0" dirty="0">
                        <a:latin typeface="Times New Roman" panose="02020603050405020304" pitchFamily="18" charset="0"/>
                        <a:ea typeface="楷体" panose="02010609060101010101" pitchFamily="49" charset="-122"/>
                      </a:endParaRP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EMMEANS()</a:t>
                      </a:r>
                      <a:endParaRPr lang="zh-CN" altLang="en-US" sz="2800" baseline="0" dirty="0">
                        <a:latin typeface="Times New Roman" panose="02020603050405020304" pitchFamily="18" charset="0"/>
                        <a:ea typeface="楷体" panose="02010609060101010101" pitchFamily="49" charset="-122"/>
                      </a:endParaRPr>
                    </a:p>
                  </a:txBody>
                  <a:tcPr anchor="ctr"/>
                </a:tc>
              </a:tr>
              <a:tr h="1008000">
                <a:tc>
                  <a:txBody>
                    <a:bodyPr/>
                    <a:lstStyle/>
                    <a:p>
                      <a:pPr algn="ctr">
                        <a:lnSpc>
                          <a:spcPct val="100000"/>
                        </a:lnSpc>
                      </a:pPr>
                      <a:r>
                        <a:rPr lang="zh-CN" altLang="en-US" sz="2800" baseline="0" dirty="0">
                          <a:latin typeface="Times New Roman" panose="02020603050405020304" pitchFamily="18" charset="0"/>
                          <a:ea typeface="楷体" panose="02010609060101010101" pitchFamily="49" charset="-122"/>
                        </a:rPr>
                        <a:t>相关分析</a:t>
                      </a:r>
                      <a:endParaRPr lang="zh-CN" altLang="en-US" sz="2800" baseline="0" dirty="0">
                        <a:latin typeface="Times New Roman" panose="02020603050405020304" pitchFamily="18" charset="0"/>
                        <a:ea typeface="楷体" panose="02010609060101010101" pitchFamily="49" charset="-122"/>
                      </a:endParaRPr>
                    </a:p>
                  </a:txBody>
                  <a:tcPr anchor="ctr"/>
                </a:tc>
                <a:tc>
                  <a:txBody>
                    <a:bodyPr/>
                    <a:lstStyle/>
                    <a:p>
                      <a:pPr algn="ctr">
                        <a:lnSpc>
                          <a:spcPct val="100000"/>
                        </a:lnSpc>
                      </a:pPr>
                      <a:r>
                        <a:rPr lang="en-US" altLang="zh-CN" sz="2800" baseline="0" dirty="0" err="1">
                          <a:latin typeface="Times New Roman" panose="02020603050405020304" pitchFamily="18" charset="0"/>
                          <a:ea typeface="楷体" panose="02010609060101010101" pitchFamily="49" charset="-122"/>
                        </a:rPr>
                        <a:t>Corr</a:t>
                      </a:r>
                      <a:r>
                        <a:rPr lang="en-US" altLang="zh-CN" sz="2800" baseline="0" dirty="0">
                          <a:latin typeface="Times New Roman" panose="02020603050405020304" pitchFamily="18" charset="0"/>
                          <a:ea typeface="楷体" panose="02010609060101010101" pitchFamily="49" charset="-122"/>
                        </a:rPr>
                        <a:t>()</a:t>
                      </a:r>
                      <a:endParaRPr lang="zh-CN" altLang="en-US" sz="2800" baseline="0" dirty="0">
                        <a:latin typeface="Times New Roman" panose="02020603050405020304" pitchFamily="18" charset="0"/>
                        <a:ea typeface="楷体" panose="02010609060101010101" pitchFamily="49" charset="-122"/>
                      </a:endParaRPr>
                    </a:p>
                  </a:txBody>
                  <a:tcPr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838200" y="1825625"/>
            <a:ext cx="10515600" cy="3221355"/>
          </a:xfrm>
        </p:spPr>
        <p:txBody>
          <a:bodyPr/>
          <a:lstStyle/>
          <a:p>
            <a:pPr marL="285750" indent="-285750">
              <a:lnSpc>
                <a:spcPct val="110000"/>
              </a:lnSpc>
            </a:pPr>
            <a:r>
              <a:rPr lang="zh-CN" altLang="en-US" dirty="0"/>
              <a:t>保留全部分析过程</a:t>
            </a:r>
            <a:endParaRPr lang="en-US" altLang="zh-CN" dirty="0"/>
          </a:p>
          <a:p>
            <a:pPr marL="285750" indent="-285750">
              <a:lnSpc>
                <a:spcPct val="110000"/>
              </a:lnSpc>
            </a:pPr>
            <a:r>
              <a:rPr lang="zh-CN" altLang="en-US" dirty="0"/>
              <a:t>完成一次分析后，可通过代码直接重复</a:t>
            </a:r>
            <a:endParaRPr lang="en-US" altLang="zh-CN" dirty="0"/>
          </a:p>
          <a:p>
            <a:pPr marL="285750" indent="-285750">
              <a:lnSpc>
                <a:spcPct val="110000"/>
              </a:lnSpc>
            </a:pPr>
            <a:r>
              <a:rPr lang="zh-CN" altLang="en-US" dirty="0"/>
              <a:t>分析方法灵活多样，新方法容易分享</a:t>
            </a:r>
            <a:endParaRPr lang="en-US" altLang="zh-CN" dirty="0"/>
          </a:p>
          <a:p>
            <a:pPr marL="285750" indent="-285750">
              <a:lnSpc>
                <a:spcPct val="110000"/>
              </a:lnSpc>
            </a:pPr>
            <a:r>
              <a:rPr lang="zh-CN" altLang="en-US" dirty="0"/>
              <a:t>灵活美观的可视化效果</a:t>
            </a:r>
            <a:endParaRPr lang="en-US" altLang="zh-CN" dirty="0"/>
          </a:p>
          <a:p>
            <a:pPr marL="285750" indent="-285750">
              <a:lnSpc>
                <a:spcPct val="110000"/>
              </a:lnSpc>
            </a:pPr>
            <a:r>
              <a:rPr lang="zh-CN" altLang="en-US" dirty="0"/>
              <a:t>可拓展性强</a:t>
            </a:r>
            <a:endParaRPr lang="zh-CN" altLang="en-US" dirty="0"/>
          </a:p>
        </p:txBody>
      </p:sp>
      <p:sp>
        <p:nvSpPr>
          <p:cNvPr id="7" name="Title 6"/>
          <p:cNvSpPr>
            <a:spLocks noGrp="1"/>
          </p:cNvSpPr>
          <p:nvPr>
            <p:ph type="title"/>
          </p:nvPr>
        </p:nvSpPr>
        <p:spPr/>
        <p:txBody>
          <a:bodyPr anchor="ctr"/>
          <a:lstStyle/>
          <a:p>
            <a:r>
              <a:rPr lang="en-US" altLang="zh-CN" sz="3600" dirty="0">
                <a:latin typeface="楷体" panose="02010609060101010101" pitchFamily="49" charset="-122"/>
                <a:ea typeface="楷体" panose="02010609060101010101" pitchFamily="49" charset="-122"/>
              </a:rPr>
              <a:t>R</a:t>
            </a:r>
            <a:r>
              <a:rPr lang="zh-CN" altLang="en-US" sz="3600" dirty="0">
                <a:latin typeface="楷体" panose="02010609060101010101" pitchFamily="49" charset="-122"/>
                <a:ea typeface="楷体" panose="02010609060101010101" pitchFamily="49" charset="-122"/>
              </a:rPr>
              <a:t>的优势</a:t>
            </a:r>
            <a:r>
              <a:rPr lang="zh-CN" altLang="en-US" sz="3600" dirty="0">
                <a:latin typeface="华文楷体" panose="02010600040101010101" pitchFamily="2" charset="-122"/>
                <a:ea typeface="华文楷体" panose="02010600040101010101" pitchFamily="2" charset="-122"/>
              </a:rPr>
              <a:t>？</a:t>
            </a:r>
            <a:endParaRPr 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7544" y="1888053"/>
            <a:ext cx="5440680" cy="3082290"/>
          </a:xfrm>
          <a:prstGeom prst="rect">
            <a:avLst/>
          </a:prstGeom>
          <a:noFill/>
        </p:spPr>
        <p:txBody>
          <a:bodyPr wrap="none" lIns="91440" tIns="45720" rIns="91440" bIns="45720">
            <a:spAutoFit/>
          </a:bodyPr>
          <a:lstStyle/>
          <a:p>
            <a:pPr algn="ctr">
              <a:lnSpc>
                <a:spcPct val="120000"/>
              </a:lnSpc>
              <a:buClrTx/>
              <a:buSzTx/>
              <a:buFontTx/>
            </a:pPr>
            <a:r>
              <a:rPr lang="zh-CN" altLang="en-US" sz="5400" b="0" cap="none" spc="0" dirty="0">
                <a:ln w="0"/>
                <a:solidFill>
                  <a:schemeClr val="tx1"/>
                </a:solidFill>
                <a:effectLst/>
                <a:latin typeface="楷体" panose="02010609060101010101" pitchFamily="49" charset="-122"/>
                <a:ea typeface="楷体" panose="02010609060101010101" pitchFamily="49" charset="-122"/>
              </a:rPr>
              <a:t>研究问题有了</a:t>
            </a:r>
            <a:endParaRPr lang="zh-CN" altLang="en-US" sz="5400" dirty="0">
              <a:ln w="0"/>
              <a:effectLst/>
              <a:latin typeface="楷体" panose="02010609060101010101" pitchFamily="49" charset="-122"/>
              <a:ea typeface="楷体" panose="02010609060101010101" pitchFamily="49" charset="-122"/>
            </a:endParaRPr>
          </a:p>
          <a:p>
            <a:pPr algn="ctr">
              <a:lnSpc>
                <a:spcPct val="120000"/>
              </a:lnSpc>
            </a:pPr>
            <a:r>
              <a:rPr lang="zh-CN" altLang="en-US" sz="5400" b="0" cap="none" spc="0" dirty="0">
                <a:ln w="0"/>
                <a:solidFill>
                  <a:schemeClr val="tx1"/>
                </a:solidFill>
                <a:effectLst/>
                <a:latin typeface="楷体" panose="02010609060101010101" pitchFamily="49" charset="-122"/>
                <a:ea typeface="楷体" panose="02010609060101010101" pitchFamily="49" charset="-122"/>
              </a:rPr>
              <a:t>也准备使用</a:t>
            </a:r>
            <a:r>
              <a:rPr lang="en-US" altLang="zh-CN" sz="5400" b="0" cap="none" spc="0" dirty="0">
                <a:ln w="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R</a:t>
            </a:r>
            <a:r>
              <a:rPr lang="zh-CN" altLang="en-US" sz="5400" b="0" cap="none" spc="0" dirty="0">
                <a:ln w="0"/>
                <a:solidFill>
                  <a:schemeClr val="tx1"/>
                </a:solidFill>
                <a:effectLst/>
                <a:latin typeface="楷体" panose="02010609060101010101" pitchFamily="49" charset="-122"/>
                <a:ea typeface="楷体" panose="02010609060101010101" pitchFamily="49" charset="-122"/>
              </a:rPr>
              <a:t>语言</a:t>
            </a:r>
            <a:endParaRPr lang="en-US" altLang="zh-CN" sz="5400" b="0" cap="none" spc="0" dirty="0">
              <a:ln w="0"/>
              <a:solidFill>
                <a:schemeClr val="tx1"/>
              </a:solidFill>
              <a:effectLst/>
              <a:latin typeface="楷体" panose="02010609060101010101" pitchFamily="49" charset="-122"/>
              <a:ea typeface="楷体" panose="02010609060101010101" pitchFamily="49" charset="-122"/>
            </a:endParaRPr>
          </a:p>
          <a:p>
            <a:pPr algn="ctr">
              <a:lnSpc>
                <a:spcPct val="120000"/>
              </a:lnSpc>
            </a:pPr>
            <a:r>
              <a:rPr lang="zh-CN" altLang="en-US" sz="5400" dirty="0">
                <a:ln w="0"/>
                <a:effectLst/>
                <a:latin typeface="楷体" panose="02010609060101010101" pitchFamily="49" charset="-122"/>
                <a:ea typeface="楷体" panose="02010609060101010101" pitchFamily="49" charset="-122"/>
              </a:rPr>
              <a:t>那就出发！</a:t>
            </a:r>
            <a:endParaRPr lang="en-US" sz="5400" b="0" cap="none" spc="0" dirty="0">
              <a:ln w="0"/>
              <a:solidFill>
                <a:schemeClr val="tx1"/>
              </a:solidFill>
              <a:effectLst/>
              <a:latin typeface="楷体" panose="02010609060101010101" pitchFamily="49" charset="-122"/>
            </a:endParaRPr>
          </a:p>
        </p:txBody>
      </p:sp>
      <p:pic>
        <p:nvPicPr>
          <p:cNvPr id="3" name="图片 2"/>
          <p:cNvPicPr>
            <a:picLocks noChangeAspect="1"/>
          </p:cNvPicPr>
          <p:nvPr>
            <p:custDataLst>
              <p:tags r:id="rId1"/>
            </p:custDataLst>
          </p:nvPr>
        </p:nvPicPr>
        <p:blipFill>
          <a:blip r:embed="rId2"/>
          <a:srcRect r="592"/>
          <a:stretch>
            <a:fillRect/>
          </a:stretch>
        </p:blipFill>
        <p:spPr>
          <a:xfrm>
            <a:off x="7698105" y="2078990"/>
            <a:ext cx="2738120" cy="26123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1"/>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16" name="图片 15"/>
          <p:cNvPicPr>
            <a:picLocks noChangeAspect="1"/>
          </p:cNvPicPr>
          <p:nvPr>
            <p:custDataLst>
              <p:tags r:id="rId2"/>
            </p:custDataLst>
          </p:nvPr>
        </p:nvPicPr>
        <p:blipFill>
          <a:blip r:embed="rId3"/>
          <a:stretch>
            <a:fillRect/>
          </a:stretch>
        </p:blipFill>
        <p:spPr>
          <a:xfrm>
            <a:off x="600075" y="2216150"/>
            <a:ext cx="11134725" cy="24257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1"/>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9" name="图片 8"/>
          <p:cNvPicPr>
            <a:picLocks noChangeAspect="1"/>
          </p:cNvPicPr>
          <p:nvPr>
            <p:custDataLst>
              <p:tags r:id="rId2"/>
            </p:custDataLst>
          </p:nvPr>
        </p:nvPicPr>
        <p:blipFill>
          <a:blip r:embed="rId3"/>
          <a:stretch>
            <a:fillRect/>
          </a:stretch>
        </p:blipFill>
        <p:spPr>
          <a:xfrm>
            <a:off x="838200" y="3181985"/>
            <a:ext cx="7134225" cy="1676400"/>
          </a:xfrm>
          <a:prstGeom prst="rect">
            <a:avLst/>
          </a:prstGeom>
        </p:spPr>
      </p:pic>
      <p:pic>
        <p:nvPicPr>
          <p:cNvPr id="10" name="图片 9"/>
          <p:cNvPicPr>
            <a:picLocks noChangeAspect="1"/>
          </p:cNvPicPr>
          <p:nvPr>
            <p:custDataLst>
              <p:tags r:id="rId4"/>
            </p:custDataLst>
          </p:nvPr>
        </p:nvPicPr>
        <p:blipFill>
          <a:blip r:embed="rId5"/>
          <a:stretch>
            <a:fillRect/>
          </a:stretch>
        </p:blipFill>
        <p:spPr>
          <a:xfrm>
            <a:off x="943610" y="2144395"/>
            <a:ext cx="9319260" cy="748030"/>
          </a:xfrm>
          <a:prstGeom prst="rect">
            <a:avLst/>
          </a:prstGeom>
        </p:spPr>
      </p:pic>
      <p:pic>
        <p:nvPicPr>
          <p:cNvPr id="11" name="图片 10"/>
          <p:cNvPicPr>
            <a:picLocks noChangeAspect="1"/>
          </p:cNvPicPr>
          <p:nvPr>
            <p:custDataLst>
              <p:tags r:id="rId6"/>
            </p:custDataLst>
          </p:nvPr>
        </p:nvPicPr>
        <p:blipFill>
          <a:blip r:embed="rId7"/>
          <a:stretch>
            <a:fillRect/>
          </a:stretch>
        </p:blipFill>
        <p:spPr>
          <a:xfrm>
            <a:off x="9210040" y="3181985"/>
            <a:ext cx="1638300" cy="1743075"/>
          </a:xfrm>
          <a:prstGeom prst="rect">
            <a:avLst/>
          </a:prstGeom>
        </p:spPr>
      </p:pic>
      <p:sp>
        <p:nvSpPr>
          <p:cNvPr id="12" name="右箭头 11"/>
          <p:cNvSpPr/>
          <p:nvPr/>
        </p:nvSpPr>
        <p:spPr>
          <a:xfrm>
            <a:off x="8164830" y="3891915"/>
            <a:ext cx="852805" cy="5194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943610" y="1468120"/>
            <a:ext cx="4064000"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Download R for Windows</a:t>
            </a:r>
            <a:endParaRPr lang="en-US" altLang="zh-CN" sz="2400" b="1">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1"/>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14" name="图片 13"/>
          <p:cNvPicPr>
            <a:picLocks noChangeAspect="1"/>
          </p:cNvPicPr>
          <p:nvPr>
            <p:custDataLst>
              <p:tags r:id="rId2"/>
            </p:custDataLst>
          </p:nvPr>
        </p:nvPicPr>
        <p:blipFill>
          <a:blip r:embed="rId3"/>
          <a:stretch>
            <a:fillRect/>
          </a:stretch>
        </p:blipFill>
        <p:spPr>
          <a:xfrm>
            <a:off x="1051560" y="2018665"/>
            <a:ext cx="9495790" cy="4171950"/>
          </a:xfrm>
          <a:prstGeom prst="rect">
            <a:avLst/>
          </a:prstGeom>
        </p:spPr>
      </p:pic>
      <p:sp>
        <p:nvSpPr>
          <p:cNvPr id="15" name="文本框 14"/>
          <p:cNvSpPr txBox="1"/>
          <p:nvPr>
            <p:custDataLst>
              <p:tags r:id="rId4"/>
            </p:custDataLst>
          </p:nvPr>
        </p:nvSpPr>
        <p:spPr>
          <a:xfrm>
            <a:off x="943610" y="1468120"/>
            <a:ext cx="4064000" cy="46037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Download R for </a:t>
            </a:r>
            <a:r>
              <a:rPr lang="en-US" altLang="zh-CN" sz="2400" b="1">
                <a:latin typeface="Times New Roman" panose="02020603050405020304" pitchFamily="18" charset="0"/>
                <a:cs typeface="Times New Roman" panose="02020603050405020304" pitchFamily="18" charset="0"/>
              </a:rPr>
              <a:t>macOS</a:t>
            </a:r>
            <a:endParaRPr lang="en-US" altLang="zh-CN" sz="2400" b="1">
              <a:latin typeface="Times New Roman" panose="02020603050405020304" pitchFamily="18" charset="0"/>
              <a:cs typeface="Times New Roman" panose="02020603050405020304" pitchFamily="18" charset="0"/>
            </a:endParaRPr>
          </a:p>
        </p:txBody>
      </p:sp>
      <p:sp>
        <p:nvSpPr>
          <p:cNvPr id="2" name="矩形 1"/>
          <p:cNvSpPr/>
          <p:nvPr/>
        </p:nvSpPr>
        <p:spPr>
          <a:xfrm>
            <a:off x="1112520" y="2327275"/>
            <a:ext cx="1997075" cy="40195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5"/>
            </p:custDataLst>
          </p:nvPr>
        </p:nvSpPr>
        <p:spPr>
          <a:xfrm>
            <a:off x="1113155" y="3227705"/>
            <a:ext cx="1353820" cy="36512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rotWithShape="1">
          <a:blip r:embed="rId1"/>
          <a:srcRect l="1612" t="5506" r="3407" b="2499"/>
          <a:stretch>
            <a:fillRect/>
          </a:stretch>
        </p:blipFill>
        <p:spPr>
          <a:xfrm>
            <a:off x="3538220" y="2419985"/>
            <a:ext cx="5221605" cy="2631440"/>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图片 2"/>
          <p:cNvPicPr>
            <a:picLocks noChangeAspect="1"/>
          </p:cNvPicPr>
          <p:nvPr>
            <p:custDataLst>
              <p:tags r:id="rId1"/>
            </p:custDataLst>
          </p:nvPr>
        </p:nvPicPr>
        <p:blipFill>
          <a:blip r:embed="rId2"/>
          <a:stretch>
            <a:fillRect/>
          </a:stretch>
        </p:blipFill>
        <p:spPr>
          <a:xfrm>
            <a:off x="2977515" y="1814830"/>
            <a:ext cx="6039485" cy="43834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89935" y="5920951"/>
            <a:ext cx="8012130" cy="584775"/>
          </a:xfrm>
          <a:prstGeom prst="rect">
            <a:avLst/>
          </a:prstGeom>
          <a:noFill/>
        </p:spPr>
        <p:txBody>
          <a:bodyPr wrap="none" rtlCol="0">
            <a:spAutoFit/>
          </a:bodyPr>
          <a:lstStyle/>
          <a:p>
            <a:r>
              <a:rPr lang="zh-CN" altLang="en-US" sz="3200" b="1" dirty="0">
                <a:solidFill>
                  <a:srgbClr val="FF0000"/>
                </a:solidFill>
                <a:latin typeface="楷体" panose="02010609060101010101" pitchFamily="49" charset="-122"/>
                <a:ea typeface="楷体" panose="02010609060101010101" pitchFamily="49" charset="-122"/>
              </a:rPr>
              <a:t>注意！请勿将安装路径设置在中文目录下！</a:t>
            </a:r>
            <a:endParaRPr lang="zh-CN" altLang="en-US" sz="3200" b="1" dirty="0">
              <a:solidFill>
                <a:srgbClr val="FF0000"/>
              </a:solidFill>
              <a:latin typeface="楷体" panose="02010609060101010101" pitchFamily="49" charset="-122"/>
              <a:ea typeface="楷体" panose="02010609060101010101" pitchFamily="49" charset="-122"/>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ChangeAspect="1"/>
          </p:cNvPicPr>
          <p:nvPr>
            <p:ph idx="1"/>
            <p:custDataLst>
              <p:tags r:id="rId1"/>
            </p:custDataLst>
          </p:nvPr>
        </p:nvPicPr>
        <p:blipFill>
          <a:blip r:embed="rId2"/>
          <a:stretch>
            <a:fillRect/>
          </a:stretch>
        </p:blipFill>
        <p:spPr>
          <a:xfrm>
            <a:off x="3277235" y="1561465"/>
            <a:ext cx="5638165" cy="41344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2" name="图片 1"/>
          <p:cNvPicPr>
            <a:picLocks noChangeAspect="1"/>
          </p:cNvPicPr>
          <p:nvPr>
            <p:custDataLst>
              <p:tags r:id="rId1"/>
            </p:custDataLst>
          </p:nvPr>
        </p:nvPicPr>
        <p:blipFill>
          <a:blip r:embed="rId2"/>
          <a:stretch>
            <a:fillRect/>
          </a:stretch>
        </p:blipFill>
        <p:spPr>
          <a:xfrm>
            <a:off x="3107055" y="1691005"/>
            <a:ext cx="5977255" cy="43554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lstStyle/>
          <a:p>
            <a:r>
              <a:rPr lang="en-US" b="1" dirty="0">
                <a:latin typeface="华文楷体" panose="02010600040101010101" pitchFamily="2" charset="-122"/>
                <a:ea typeface="华文楷体" panose="02010600040101010101" pitchFamily="2" charset="-122"/>
              </a:rPr>
              <a:t>数据分析的出发点</a:t>
            </a:r>
            <a:r>
              <a:rPr lang="zh-CN" altLang="en-US" b="1" dirty="0">
                <a:latin typeface="华文楷体" panose="02010600040101010101" pitchFamily="2" charset="-122"/>
                <a:ea typeface="华文楷体" panose="02010600040101010101" pitchFamily="2" charset="-122"/>
              </a:rPr>
              <a:t>：问题</a:t>
            </a:r>
            <a:endParaRPr lang="en-US" b="1" dirty="0">
              <a:latin typeface="华文楷体" panose="02010600040101010101" pitchFamily="2" charset="-122"/>
              <a:ea typeface="华文楷体" panose="02010600040101010101" pitchFamily="2" charset="-122"/>
            </a:endParaRPr>
          </a:p>
        </p:txBody>
      </p:sp>
      <p:sp>
        <p:nvSpPr>
          <p:cNvPr id="3" name="Content Placeholder 2"/>
          <p:cNvSpPr>
            <a:spLocks noGrp="1"/>
          </p:cNvSpPr>
          <p:nvPr>
            <p:ph idx="1"/>
          </p:nvPr>
        </p:nvSpPr>
        <p:spPr/>
        <p:txBody>
          <a:bodyPr/>
          <a:lstStyle/>
          <a:p>
            <a:r>
              <a:rPr lang="en-US" dirty="0"/>
              <a:t>研究问题</a:t>
            </a:r>
            <a:endParaRPr lang="en-US" dirty="0"/>
          </a:p>
          <a:p>
            <a:r>
              <a:rPr lang="en-US" dirty="0"/>
              <a:t>实践问题</a:t>
            </a:r>
            <a:endParaRPr lang="en-US" dirty="0"/>
          </a:p>
          <a:p>
            <a:r>
              <a:rPr lang="en-US" dirty="0"/>
              <a:t>辅助决策</a:t>
            </a:r>
            <a:endParaRPr lang="en-US" dirty="0"/>
          </a:p>
          <a:p>
            <a:r>
              <a:rPr lang="en-US" dirty="0"/>
              <a:t>…</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ChangeAspect="1"/>
          </p:cNvPicPr>
          <p:nvPr>
            <p:ph idx="1"/>
            <p:custDataLst>
              <p:tags r:id="rId1"/>
            </p:custDataLst>
          </p:nvPr>
        </p:nvPicPr>
        <p:blipFill>
          <a:blip r:embed="rId2"/>
          <a:stretch>
            <a:fillRect/>
          </a:stretch>
        </p:blipFill>
        <p:spPr>
          <a:xfrm>
            <a:off x="3154045" y="1751965"/>
            <a:ext cx="5882640"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ChangeAspect="1"/>
          </p:cNvPicPr>
          <p:nvPr>
            <p:ph idx="1"/>
            <p:custDataLst>
              <p:tags r:id="rId1"/>
            </p:custDataLst>
          </p:nvPr>
        </p:nvPicPr>
        <p:blipFill>
          <a:blip r:embed="rId2"/>
          <a:stretch>
            <a:fillRect/>
          </a:stretch>
        </p:blipFill>
        <p:spPr>
          <a:xfrm>
            <a:off x="3122295" y="1825625"/>
            <a:ext cx="5946775" cy="4351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ChangeAspect="1"/>
          </p:cNvPicPr>
          <p:nvPr>
            <p:ph idx="1"/>
            <p:custDataLst>
              <p:tags r:id="rId1"/>
            </p:custDataLst>
          </p:nvPr>
        </p:nvPicPr>
        <p:blipFill>
          <a:blip r:embed="rId2"/>
          <a:stretch>
            <a:fillRect/>
          </a:stretch>
        </p:blipFill>
        <p:spPr>
          <a:xfrm>
            <a:off x="3006725" y="1691005"/>
            <a:ext cx="5955665" cy="43516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2.2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（控制台）</a:t>
            </a:r>
            <a:endParaRPr lang="en-US" altLang="zh-CN" sz="3600" dirty="0"/>
          </a:p>
        </p:txBody>
      </p:sp>
      <p:pic>
        <p:nvPicPr>
          <p:cNvPr id="3" name="内容占位符 2"/>
          <p:cNvPicPr>
            <a:picLocks noChangeAspect="1"/>
          </p:cNvPicPr>
          <p:nvPr>
            <p:ph idx="1"/>
            <p:custDataLst>
              <p:tags r:id="rId1"/>
            </p:custDataLst>
          </p:nvPr>
        </p:nvPicPr>
        <p:blipFill>
          <a:blip r:embed="rId2"/>
          <a:stretch>
            <a:fillRect/>
          </a:stretch>
        </p:blipFill>
        <p:spPr>
          <a:xfrm>
            <a:off x="2281555" y="1739900"/>
            <a:ext cx="7628890" cy="4462780"/>
          </a:xfrm>
          <a:prstGeom prst="rect">
            <a:avLst/>
          </a:prstGeom>
        </p:spPr>
      </p:pic>
      <p:sp>
        <p:nvSpPr>
          <p:cNvPr id="6" name="矩形 5"/>
          <p:cNvSpPr/>
          <p:nvPr>
            <p:custDataLst>
              <p:tags r:id="rId3"/>
            </p:custDataLst>
          </p:nvPr>
        </p:nvSpPr>
        <p:spPr>
          <a:xfrm>
            <a:off x="2178685" y="2510790"/>
            <a:ext cx="3344545" cy="4337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sp>
        <p:nvSpPr>
          <p:cNvPr id="4" name="文本框 3"/>
          <p:cNvSpPr txBox="1"/>
          <p:nvPr>
            <p:custDataLst>
              <p:tags r:id="rId4"/>
            </p:custDataLst>
          </p:nvPr>
        </p:nvSpPr>
        <p:spPr>
          <a:xfrm>
            <a:off x="791845" y="2510790"/>
            <a:ext cx="1489710" cy="460375"/>
          </a:xfrm>
          <a:prstGeom prst="rect">
            <a:avLst/>
          </a:prstGeom>
          <a:noFill/>
        </p:spPr>
        <p:txBody>
          <a:bodyPr wrap="square" rtlCol="0">
            <a:spAutoFit/>
          </a:bodyPr>
          <a:p>
            <a:r>
              <a:rPr lang="zh-CN" altLang="en-US" sz="2400" b="1" dirty="0">
                <a:solidFill>
                  <a:srgbClr val="FF0000"/>
                </a:solidFill>
                <a:latin typeface="楷体" panose="02010609060101010101" pitchFamily="49" charset="-122"/>
                <a:ea typeface="楷体" panose="02010609060101010101" pitchFamily="49" charset="-122"/>
              </a:rPr>
              <a:t>版本信息</a:t>
            </a:r>
            <a:endParaRPr lang="zh-CN" altLang="en-US" sz="2400" b="1" dirty="0">
              <a:solidFill>
                <a:srgbClr val="FF0000"/>
              </a:solidFill>
              <a:latin typeface="楷体" panose="02010609060101010101" pitchFamily="49" charset="-122"/>
              <a:ea typeface="楷体" panose="02010609060101010101" pitchFamily="49" charset="-122"/>
            </a:endParaRPr>
          </a:p>
        </p:txBody>
      </p:sp>
      <p:cxnSp>
        <p:nvCxnSpPr>
          <p:cNvPr id="8" name="直接箭头连接符 7"/>
          <p:cNvCxnSpPr/>
          <p:nvPr>
            <p:custDataLst>
              <p:tags r:id="rId5"/>
            </p:custDataLst>
          </p:nvPr>
        </p:nvCxnSpPr>
        <p:spPr>
          <a:xfrm flipH="1" flipV="1">
            <a:off x="2491803" y="4256925"/>
            <a:ext cx="1816735" cy="2838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6"/>
            </p:custDataLst>
          </p:nvPr>
        </p:nvSpPr>
        <p:spPr>
          <a:xfrm>
            <a:off x="4308576" y="4540889"/>
            <a:ext cx="1438405" cy="461665"/>
          </a:xfrm>
          <a:prstGeom prst="rect">
            <a:avLst/>
          </a:prstGeom>
          <a:noFill/>
          <a:ln w="38100">
            <a:solidFill>
              <a:srgbClr val="FF0000"/>
            </a:solidFill>
          </a:ln>
        </p:spPr>
        <p:txBody>
          <a:bodyPr wrap="square" rtlCol="0">
            <a:spAutoFit/>
          </a:bodyPr>
          <a:p>
            <a:r>
              <a:rPr lang="zh-CN" altLang="en-US" sz="2400" dirty="0">
                <a:latin typeface="楷体" panose="02010609060101010101" pitchFamily="49" charset="-122"/>
                <a:ea typeface="楷体" panose="02010609060101010101" pitchFamily="49" charset="-122"/>
              </a:rPr>
              <a:t>输入代码</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1"/>
          <a:stretch>
            <a:fillRect/>
          </a:stretch>
        </p:blipFill>
        <p:spPr>
          <a:xfrm>
            <a:off x="1208400" y="1690688"/>
            <a:ext cx="10080000" cy="4058815"/>
          </a:xfrm>
          <a:prstGeom prst="rect">
            <a:avLst/>
          </a:prstGeom>
        </p:spPr>
      </p:pic>
      <p:sp>
        <p:nvSpPr>
          <p:cNvPr id="9" name="文本框 8"/>
          <p:cNvSpPr txBox="1"/>
          <p:nvPr/>
        </p:nvSpPr>
        <p:spPr>
          <a:xfrm>
            <a:off x="1056000" y="5947333"/>
            <a:ext cx="9818370" cy="58356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简单的</a:t>
            </a:r>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console</a:t>
            </a:r>
            <a:r>
              <a:rPr lang="zh-CN" altLang="en-US" sz="3200" b="1" dirty="0">
                <a:latin typeface="楷体" panose="02010609060101010101" pitchFamily="49" charset="-122"/>
                <a:ea typeface="楷体" panose="02010609060101010101" pitchFamily="49" charset="-122"/>
              </a:rPr>
              <a:t>界面，无法发挥</a:t>
            </a:r>
            <a:r>
              <a:rPr lang="en-US" altLang="zh-CN" sz="3200" b="1" dirty="0">
                <a:latin typeface="楷体" panose="02010609060101010101" pitchFamily="49" charset="-122"/>
                <a:ea typeface="楷体" panose="02010609060101010101" pitchFamily="49" charset="-122"/>
              </a:rPr>
              <a:t>R</a:t>
            </a:r>
            <a:r>
              <a:rPr lang="zh-CN" altLang="en-US" sz="3200" b="1" dirty="0">
                <a:latin typeface="楷体" panose="02010609060101010101" pitchFamily="49" charset="-122"/>
                <a:ea typeface="楷体" panose="02010609060101010101" pitchFamily="49" charset="-122"/>
              </a:rPr>
              <a:t>强大的功能与社区生态</a:t>
            </a:r>
            <a:endParaRPr lang="zh-CN" altLang="en-US" sz="3200" b="1" dirty="0">
              <a:latin typeface="楷体" panose="02010609060101010101" pitchFamily="49" charset="-122"/>
              <a:ea typeface="楷体" panose="02010609060101010101" pitchFamily="49" charset="-122"/>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2.3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的局限</a:t>
            </a:r>
            <a:endParaRPr lang="en-US" altLang="zh-CN" sz="3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2.3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的局限</a:t>
            </a:r>
            <a:endParaRPr lang="en-US" altLang="zh-CN" sz="3600" dirty="0"/>
          </a:p>
        </p:txBody>
      </p:sp>
      <p:pic>
        <p:nvPicPr>
          <p:cNvPr id="3" name="图片 2"/>
          <p:cNvPicPr>
            <a:picLocks noChangeAspect="1"/>
          </p:cNvPicPr>
          <p:nvPr>
            <p:custDataLst>
              <p:tags r:id="rId1"/>
            </p:custDataLst>
          </p:nvPr>
        </p:nvPicPr>
        <p:blipFill>
          <a:blip r:embed="rId2"/>
          <a:stretch>
            <a:fillRect/>
          </a:stretch>
        </p:blipFill>
        <p:spPr>
          <a:xfrm>
            <a:off x="2702560" y="1814830"/>
            <a:ext cx="6627495" cy="431736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0547" y="6260841"/>
            <a:ext cx="9899780"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1"/>
              </a:rPr>
              <a:t>https://posit.co/download/rstudio-desktop/</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pic>
        <p:nvPicPr>
          <p:cNvPr id="2" name="图片 1"/>
          <p:cNvPicPr>
            <a:picLocks noChangeAspect="1"/>
          </p:cNvPicPr>
          <p:nvPr>
            <p:custDataLst>
              <p:tags r:id="rId2"/>
            </p:custDataLst>
          </p:nvPr>
        </p:nvPicPr>
        <p:blipFill>
          <a:blip r:embed="rId3"/>
          <a:stretch>
            <a:fillRect/>
          </a:stretch>
        </p:blipFill>
        <p:spPr>
          <a:xfrm>
            <a:off x="786765" y="1385570"/>
            <a:ext cx="10567035" cy="59245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838200" y="2145030"/>
            <a:ext cx="6594475" cy="4006215"/>
          </a:xfrm>
          <a:prstGeom prst="rect">
            <a:avLst/>
          </a:prstGeom>
        </p:spPr>
      </p:pic>
      <p:sp>
        <p:nvSpPr>
          <p:cNvPr id="6" name="矩形 5"/>
          <p:cNvSpPr/>
          <p:nvPr/>
        </p:nvSpPr>
        <p:spPr>
          <a:xfrm>
            <a:off x="8898890" y="1271270"/>
            <a:ext cx="464820" cy="706755"/>
          </a:xfrm>
          <a:prstGeom prst="rect">
            <a:avLst/>
          </a:prstGeom>
          <a:noFill/>
          <a:ln>
            <a:noFill/>
          </a:ln>
        </p:spPr>
        <p:txBody>
          <a:bodyPr wrap="none" rtlCol="0" anchor="t">
            <a:spAutoFit/>
          </a:bodyPr>
          <a:p>
            <a:pPr algn="ctr"/>
            <a:r>
              <a:rPr lang="en-US" altLang="zh-CN" sz="4000" b="1">
                <a:ln/>
                <a:solidFill>
                  <a:schemeClr val="tx1"/>
                </a:solidFill>
                <a:effectLst>
                  <a:outerShdw blurRad="38100" dist="19050" dir="2700000" algn="tl" rotWithShape="0">
                    <a:schemeClr val="dk1">
                      <a:alpha val="40000"/>
                    </a:schemeClr>
                  </a:outerShdw>
                </a:effectLst>
              </a:rPr>
              <a:t>1</a:t>
            </a:r>
            <a:endParaRPr lang="en-US" altLang="zh-CN" sz="4000" b="1">
              <a:ln/>
              <a:solidFill>
                <a:schemeClr val="tx1"/>
              </a:solidFill>
              <a:effectLst>
                <a:outerShdw blurRad="38100" dist="19050" dir="2700000" algn="tl" rotWithShape="0">
                  <a:schemeClr val="dk1">
                    <a:alpha val="40000"/>
                  </a:schemeClr>
                </a:outerShdw>
              </a:effectLst>
            </a:endParaRPr>
          </a:p>
        </p:txBody>
      </p:sp>
      <p:sp>
        <p:nvSpPr>
          <p:cNvPr id="9" name="矩形 8"/>
          <p:cNvSpPr/>
          <p:nvPr>
            <p:custDataLst>
              <p:tags r:id="rId6"/>
            </p:custDataLst>
          </p:nvPr>
        </p:nvSpPr>
        <p:spPr>
          <a:xfrm>
            <a:off x="6887210" y="4656455"/>
            <a:ext cx="464820" cy="706755"/>
          </a:xfrm>
          <a:prstGeom prst="rect">
            <a:avLst/>
          </a:prstGeom>
          <a:noFill/>
          <a:ln>
            <a:noFill/>
          </a:ln>
        </p:spPr>
        <p:txBody>
          <a:bodyPr wrap="none" rtlCol="0" anchor="t">
            <a:spAutoFit/>
          </a:bodyPr>
          <a:p>
            <a:pPr algn="ctr"/>
            <a:r>
              <a:rPr lang="en-US" altLang="zh-CN" sz="4000" b="1">
                <a:solidFill>
                  <a:schemeClr val="tx1"/>
                </a:solidFill>
                <a:effectLst>
                  <a:outerShdw blurRad="38100" dist="19050" dir="2700000" algn="tl" rotWithShape="0">
                    <a:schemeClr val="dk1">
                      <a:alpha val="40000"/>
                    </a:schemeClr>
                  </a:outerShdw>
                </a:effectLst>
              </a:rPr>
              <a:t>2</a:t>
            </a:r>
            <a:endParaRPr lang="en-US" altLang="zh-CN" sz="4000" b="1">
              <a:solidFill>
                <a:schemeClr val="tx1"/>
              </a:solidFill>
              <a:effectLst>
                <a:outerShdw blurRad="38100" dist="19050" dir="2700000" algn="tl" rotWithShape="0">
                  <a:schemeClr val="dk1">
                    <a:alpha val="40000"/>
                  </a:schemeClr>
                </a:outerShdw>
              </a:effectLst>
            </a:endParaRPr>
          </a:p>
        </p:txBody>
      </p:sp>
      <p:sp>
        <p:nvSpPr>
          <p:cNvPr id="10" name="矩形 9"/>
          <p:cNvSpPr/>
          <p:nvPr>
            <p:custDataLst>
              <p:tags r:id="rId7"/>
            </p:custDataLst>
          </p:nvPr>
        </p:nvSpPr>
        <p:spPr>
          <a:xfrm>
            <a:off x="9405620" y="1385570"/>
            <a:ext cx="1905635" cy="519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custDataLst>
              <p:tags r:id="rId8"/>
            </p:custDataLst>
          </p:nvPr>
        </p:nvSpPr>
        <p:spPr>
          <a:xfrm>
            <a:off x="4246880" y="5080000"/>
            <a:ext cx="2326005" cy="513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0547" y="6260841"/>
            <a:ext cx="9899780"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1"/>
              </a:rPr>
              <a:t>https://posit.co/download/rstudio-desktop/</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内容占位符 7"/>
          <p:cNvPicPr>
            <a:picLocks noChangeAspect="1"/>
          </p:cNvPicPr>
          <p:nvPr/>
        </p:nvPicPr>
        <p:blipFill rotWithShape="1">
          <a:blip r:embed="rId2"/>
          <a:srcRect l="45400"/>
          <a:stretch>
            <a:fillRect/>
          </a:stretch>
        </p:blipFill>
        <p:spPr>
          <a:xfrm>
            <a:off x="2499501" y="4052495"/>
            <a:ext cx="1983527" cy="2344270"/>
          </a:xfrm>
          <a:prstGeom prst="rect">
            <a:avLst/>
          </a:prstGeom>
        </p:spPr>
      </p:pic>
      <p:sp>
        <p:nvSpPr>
          <p:cNvPr id="10" name="文本框 9"/>
          <p:cNvSpPr txBox="1"/>
          <p:nvPr/>
        </p:nvSpPr>
        <p:spPr>
          <a:xfrm>
            <a:off x="4707471" y="2301460"/>
            <a:ext cx="4595411" cy="646331"/>
          </a:xfrm>
          <a:prstGeom prst="rect">
            <a:avLst/>
          </a:prstGeom>
          <a:noFill/>
        </p:spPr>
        <p:txBody>
          <a:bodyPr wrap="square" rtlCol="0">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For Windows</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p:cNvSpPr txBox="1"/>
          <p:nvPr/>
        </p:nvSpPr>
        <p:spPr>
          <a:xfrm>
            <a:off x="4707471" y="4901464"/>
            <a:ext cx="4595411" cy="646331"/>
          </a:xfrm>
          <a:prstGeom prst="rect">
            <a:avLst/>
          </a:prstGeom>
          <a:noFill/>
        </p:spPr>
        <p:txBody>
          <a:bodyPr wrap="square" rtlCol="0">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For Mac</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pic>
        <p:nvPicPr>
          <p:cNvPr id="3" name="内容占位符 2"/>
          <p:cNvPicPr>
            <a:picLocks noChangeAspect="1"/>
          </p:cNvPicPr>
          <p:nvPr>
            <p:ph idx="1"/>
            <p:custDataLst>
              <p:tags r:id="rId3"/>
            </p:custDataLst>
          </p:nvPr>
        </p:nvPicPr>
        <p:blipFill>
          <a:blip r:embed="rId4"/>
          <a:stretch>
            <a:fillRect/>
          </a:stretch>
        </p:blipFill>
        <p:spPr>
          <a:xfrm>
            <a:off x="2677160" y="1944370"/>
            <a:ext cx="1628775" cy="20097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089935" y="5988896"/>
            <a:ext cx="8012130" cy="584775"/>
          </a:xfrm>
          <a:prstGeom prst="rect">
            <a:avLst/>
          </a:prstGeom>
          <a:noFill/>
        </p:spPr>
        <p:txBody>
          <a:bodyPr wrap="none" rtlCol="0">
            <a:spAutoFit/>
          </a:bodyPr>
          <a:lstStyle/>
          <a:p>
            <a:r>
              <a:rPr lang="zh-CN" altLang="en-US" sz="3200" b="1" dirty="0">
                <a:solidFill>
                  <a:srgbClr val="FF0000"/>
                </a:solidFill>
                <a:latin typeface="楷体" panose="02010609060101010101" pitchFamily="49" charset="-122"/>
                <a:ea typeface="楷体" panose="02010609060101010101" pitchFamily="49" charset="-122"/>
              </a:rPr>
              <a:t>注意！请勿将安装路径设置在中文目录下！</a:t>
            </a:r>
            <a:endParaRPr lang="zh-CN" altLang="en-US" sz="3200" b="1" dirty="0">
              <a:solidFill>
                <a:srgbClr val="FF0000"/>
              </a:solidFill>
              <a:latin typeface="楷体" panose="02010609060101010101" pitchFamily="49" charset="-122"/>
              <a:ea typeface="楷体" panose="02010609060101010101" pitchFamily="49" charset="-122"/>
            </a:endParaRPr>
          </a:p>
        </p:txBody>
      </p:sp>
      <p:pic>
        <p:nvPicPr>
          <p:cNvPr id="12" name="内容占位符 11"/>
          <p:cNvPicPr>
            <a:picLocks noGrp="1" noChangeAspect="1"/>
          </p:cNvPicPr>
          <p:nvPr>
            <p:ph sz="half" idx="1"/>
          </p:nvPr>
        </p:nvPicPr>
        <p:blipFill rotWithShape="1">
          <a:blip r:embed="rId1"/>
          <a:srcRect l="1709" t="2077" r="1159" b="-1"/>
          <a:stretch>
            <a:fillRect/>
          </a:stretch>
        </p:blipFill>
        <p:spPr>
          <a:xfrm>
            <a:off x="838200" y="2147005"/>
            <a:ext cx="4680000" cy="3385574"/>
          </a:xfrm>
          <a:prstGeom prst="rect">
            <a:avLst/>
          </a:prstGeom>
        </p:spPr>
      </p:pic>
      <p:pic>
        <p:nvPicPr>
          <p:cNvPr id="13" name="内容占位符 12"/>
          <p:cNvPicPr>
            <a:picLocks noGrp="1" noChangeAspect="1"/>
          </p:cNvPicPr>
          <p:nvPr>
            <p:ph sz="half" idx="2"/>
          </p:nvPr>
        </p:nvPicPr>
        <p:blipFill rotWithShape="1">
          <a:blip r:embed="rId2"/>
          <a:srcRect l="1648" t="1060" r="974" b="1489"/>
          <a:stretch>
            <a:fillRect/>
          </a:stretch>
        </p:blipFill>
        <p:spPr>
          <a:xfrm>
            <a:off x="6342611" y="2150617"/>
            <a:ext cx="4680000" cy="3381962"/>
          </a:xfrm>
          <a:prstGeom prst="rect">
            <a:avLst/>
          </a:prstGeom>
        </p:spPr>
      </p:pic>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sz="half" idx="1"/>
          </p:nvPr>
        </p:nvPicPr>
        <p:blipFill>
          <a:blip r:embed="rId1"/>
          <a:stretch>
            <a:fillRect/>
          </a:stretch>
        </p:blipFill>
        <p:spPr>
          <a:xfrm>
            <a:off x="2721553" y="2794910"/>
            <a:ext cx="1800000" cy="2160000"/>
          </a:xfrm>
          <a:prstGeom prst="rect">
            <a:avLst/>
          </a:prstGeom>
        </p:spPr>
      </p:pic>
      <p:pic>
        <p:nvPicPr>
          <p:cNvPr id="9" name="内容占位符 8"/>
          <p:cNvPicPr>
            <a:picLocks noGrp="1" noChangeAspect="1"/>
          </p:cNvPicPr>
          <p:nvPr>
            <p:ph sz="half" idx="2"/>
          </p:nvPr>
        </p:nvPicPr>
        <p:blipFill rotWithShape="1">
          <a:blip r:embed="rId2"/>
          <a:srcRect l="1789" t="1386" r="768" b="1875"/>
          <a:stretch>
            <a:fillRect/>
          </a:stretch>
        </p:blipFill>
        <p:spPr>
          <a:xfrm>
            <a:off x="6435431" y="2133390"/>
            <a:ext cx="3327468" cy="3384000"/>
          </a:xfrm>
          <a:prstGeom prst="rect">
            <a:avLst/>
          </a:prstGeom>
        </p:spPr>
      </p:pic>
      <p:sp>
        <p:nvSpPr>
          <p:cNvPr id="12" name="文本框 11"/>
          <p:cNvSpPr txBox="1"/>
          <p:nvPr/>
        </p:nvSpPr>
        <p:spPr>
          <a:xfrm>
            <a:off x="2089935" y="5988896"/>
            <a:ext cx="8059905"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安装完成，初始化设置</a:t>
            </a:r>
            <a:endParaRPr lang="zh-CN" altLang="en-US" sz="3200" b="1" dirty="0">
              <a:latin typeface="楷体" panose="02010609060101010101" pitchFamily="49" charset="-122"/>
              <a:ea typeface="楷体" panose="02010609060101010101" pitchFamily="49" charset="-122"/>
            </a:endParaRPr>
          </a:p>
        </p:txBody>
      </p:sp>
      <p:sp>
        <p:nvSpPr>
          <p:cNvPr id="10"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华文楷体" panose="02010600040101010101" pitchFamily="2" charset="-122"/>
              <a:ea typeface="华文楷体" panose="02010600040101010101" pitchFamily="2" charset="-122"/>
            </a:endParaRPr>
          </a:p>
        </p:txBody>
      </p:sp>
      <p:sp>
        <p:nvSpPr>
          <p:cNvPr id="6" name="内容占位符 5"/>
          <p:cNvSpPr>
            <a:spLocks noGrp="1"/>
          </p:cNvSpPr>
          <p:nvPr>
            <p:ph idx="1"/>
          </p:nvPr>
        </p:nvSpPr>
        <p:spPr/>
        <p:txBody>
          <a:bodyPr/>
          <a:lstStyle/>
          <a:p>
            <a:pPr marL="0" indent="0">
              <a:buNone/>
            </a:pPr>
            <a:r>
              <a:rPr lang="zh-CN" altLang="en-US" dirty="0"/>
              <a:t>问题一</a:t>
            </a:r>
            <a:endParaRPr lang="en-US" altLang="zh-CN" dirty="0"/>
          </a:p>
          <a:p>
            <a:pPr marL="0" indent="0">
              <a:buNone/>
            </a:pPr>
            <a:endParaRPr lang="zh-CN" altLang="en-US" dirty="0"/>
          </a:p>
        </p:txBody>
      </p:sp>
      <p:pic>
        <p:nvPicPr>
          <p:cNvPr id="10" name="图片 9"/>
          <p:cNvPicPr>
            <a:picLocks noChangeAspect="1"/>
          </p:cNvPicPr>
          <p:nvPr/>
        </p:nvPicPr>
        <p:blipFill rotWithShape="1">
          <a:blip r:embed="rId1"/>
          <a:srcRect l="3327" t="13931" r="4843" b="4642"/>
          <a:stretch>
            <a:fillRect/>
          </a:stretch>
        </p:blipFill>
        <p:spPr>
          <a:xfrm>
            <a:off x="2307773" y="1825625"/>
            <a:ext cx="8760824" cy="1314994"/>
          </a:xfrm>
          <a:prstGeom prst="rect">
            <a:avLst/>
          </a:prstGeom>
        </p:spPr>
      </p:pic>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文本框 12"/>
          <p:cNvSpPr txBox="1"/>
          <p:nvPr/>
        </p:nvSpPr>
        <p:spPr>
          <a:xfrm>
            <a:off x="2307773" y="3151189"/>
            <a:ext cx="9046027" cy="2585323"/>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rPr>
              <a:t>Social thermoregulation theory posits that modern human relationships are </a:t>
            </a:r>
            <a:r>
              <a:rPr lang="en-US" altLang="zh-CN" dirty="0" err="1">
                <a:latin typeface="Times New Roman" panose="02020603050405020304" pitchFamily="18" charset="0"/>
                <a:ea typeface="楷体" panose="02010609060101010101" pitchFamily="49" charset="-122"/>
              </a:rPr>
              <a:t>pleisiomorphically</a:t>
            </a:r>
            <a:r>
              <a:rPr lang="en-US" altLang="zh-CN" dirty="0">
                <a:latin typeface="Times New Roman" panose="02020603050405020304" pitchFamily="18" charset="0"/>
                <a:ea typeface="楷体" panose="02010609060101010101" pitchFamily="49" charset="-122"/>
              </a:rPr>
              <a:t> organized around body temperature regulation. In two studies (N = 1755) designed to test the principles from this theory, we used supervised machine learning to identify social and non-social factors that relate to core body temperature. This data-driven analysis found that complex social integration (CSI), defined as the number of high-contact roles one engages in, is a critical predictor of core body temperature. We further used a cross-validation approach to show that colder climates relate to higher levels of CSI, which in turn relates to higher CBT (when climates get colder). These results suggest that despite modern affordances for regulating body temperature, people still rely on social warmth to buffer their bodies against the cold.</a:t>
            </a:r>
            <a:endParaRPr lang="zh-CN" altLang="en-US" dirty="0">
              <a:latin typeface="Times New Roman" panose="02020603050405020304" pitchFamily="18" charset="0"/>
              <a:ea typeface="楷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3.2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界面介绍</a:t>
            </a:r>
            <a:endParaRPr lang="en-US" altLang="zh-CN" sz="3600" dirty="0"/>
          </a:p>
        </p:txBody>
      </p:sp>
      <p:pic>
        <p:nvPicPr>
          <p:cNvPr id="3" name="内容占位符 2"/>
          <p:cNvPicPr>
            <a:picLocks noChangeAspect="1"/>
          </p:cNvPicPr>
          <p:nvPr>
            <p:ph idx="1"/>
            <p:custDataLst>
              <p:tags r:id="rId1"/>
            </p:custDataLst>
          </p:nvPr>
        </p:nvPicPr>
        <p:blipFill>
          <a:blip r:embed="rId2"/>
          <a:stretch>
            <a:fillRect/>
          </a:stretch>
        </p:blipFill>
        <p:spPr>
          <a:xfrm>
            <a:off x="2404110" y="1344295"/>
            <a:ext cx="7383780" cy="51371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pic>
        <p:nvPicPr>
          <p:cNvPr id="3" name="内容占位符 2"/>
          <p:cNvPicPr>
            <a:picLocks noChangeAspect="1"/>
          </p:cNvPicPr>
          <p:nvPr>
            <p:ph idx="1"/>
            <p:custDataLst>
              <p:tags r:id="rId1"/>
            </p:custDataLst>
          </p:nvPr>
        </p:nvPicPr>
        <p:blipFill>
          <a:blip r:embed="rId2"/>
          <a:stretch>
            <a:fillRect/>
          </a:stretch>
        </p:blipFill>
        <p:spPr>
          <a:xfrm>
            <a:off x="1925320" y="2340610"/>
            <a:ext cx="8759190" cy="202819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1"/>
          <a:srcRect t="1398" r="1146"/>
          <a:stretch>
            <a:fillRect/>
          </a:stretch>
        </p:blipFill>
        <p:spPr>
          <a:xfrm>
            <a:off x="2731880" y="1573213"/>
            <a:ext cx="6840000" cy="4944682"/>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1"/>
          <a:srcRect r="1110"/>
          <a:stretch>
            <a:fillRect/>
          </a:stretch>
        </p:blipFill>
        <p:spPr>
          <a:xfrm>
            <a:off x="2676000" y="1597978"/>
            <a:ext cx="6840000" cy="4888026"/>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1"/>
          <a:stretch>
            <a:fillRect/>
          </a:stretch>
        </p:blipFill>
        <p:spPr>
          <a:xfrm>
            <a:off x="2676000" y="1690688"/>
            <a:ext cx="6840000" cy="4930843"/>
          </a:xfrm>
          <a:prstGeom prst="rect">
            <a:avLst/>
          </a:prstGeom>
        </p:spPr>
      </p:pic>
      <p:sp>
        <p:nvSpPr>
          <p:cNvPr id="5"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pic>
        <p:nvPicPr>
          <p:cNvPr id="3" name="内容占位符 2"/>
          <p:cNvPicPr>
            <a:picLocks noChangeAspect="1"/>
          </p:cNvPicPr>
          <p:nvPr>
            <p:ph idx="1"/>
            <p:custDataLst>
              <p:tags r:id="rId1"/>
            </p:custDataLst>
          </p:nvPr>
        </p:nvPicPr>
        <p:blipFill>
          <a:blip r:embed="rId2"/>
          <a:stretch>
            <a:fillRect/>
          </a:stretch>
        </p:blipFill>
        <p:spPr>
          <a:xfrm>
            <a:off x="1219200" y="2113915"/>
            <a:ext cx="9753600" cy="30575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66900" y="1431925"/>
            <a:ext cx="8667691" cy="5018405"/>
            <a:chOff x="2442" y="866"/>
            <a:chExt cx="15061" cy="9431"/>
          </a:xfrm>
        </p:grpSpPr>
        <p:pic>
          <p:nvPicPr>
            <p:cNvPr id="2" name="图片 1"/>
            <p:cNvPicPr>
              <a:picLocks noChangeAspect="1"/>
            </p:cNvPicPr>
            <p:nvPr>
              <p:custDataLst>
                <p:tags r:id="rId1"/>
              </p:custDataLst>
            </p:nvPr>
          </p:nvPicPr>
          <p:blipFill>
            <a:blip r:embed="rId2"/>
            <a:stretch>
              <a:fillRect/>
            </a:stretch>
          </p:blipFill>
          <p:spPr>
            <a:xfrm>
              <a:off x="2442" y="866"/>
              <a:ext cx="15061" cy="9284"/>
            </a:xfrm>
            <a:prstGeom prst="rect">
              <a:avLst/>
            </a:prstGeom>
          </p:spPr>
        </p:pic>
        <p:sp>
          <p:nvSpPr>
            <p:cNvPr id="5" name="矩形 4"/>
            <p:cNvSpPr/>
            <p:nvPr/>
          </p:nvSpPr>
          <p:spPr>
            <a:xfrm>
              <a:off x="2442" y="867"/>
              <a:ext cx="8794" cy="5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nvSpPr>
          <p:spPr>
            <a:xfrm>
              <a:off x="2442" y="6304"/>
              <a:ext cx="8794" cy="39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2" name="矩形 11"/>
            <p:cNvSpPr/>
            <p:nvPr/>
          </p:nvSpPr>
          <p:spPr>
            <a:xfrm>
              <a:off x="11314" y="867"/>
              <a:ext cx="6189" cy="3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3" name="矩形 12"/>
            <p:cNvSpPr/>
            <p:nvPr/>
          </p:nvSpPr>
          <p:spPr>
            <a:xfrm>
              <a:off x="11314" y="4655"/>
              <a:ext cx="6128" cy="56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文本框 5"/>
            <p:cNvSpPr txBox="1"/>
            <p:nvPr/>
          </p:nvSpPr>
          <p:spPr>
            <a:xfrm>
              <a:off x="5388" y="3228"/>
              <a:ext cx="2734"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1</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12792" y="2654"/>
              <a:ext cx="2938"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2</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4"/>
            <p:cNvSpPr txBox="1"/>
            <p:nvPr/>
          </p:nvSpPr>
          <p:spPr>
            <a:xfrm>
              <a:off x="5388" y="8011"/>
              <a:ext cx="2734"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3</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12700" y="8011"/>
              <a:ext cx="2767"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4</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7" name="Title 6"/>
          <p:cNvSpPr>
            <a:spLocks noGrp="1"/>
          </p:cNvSpPr>
          <p:nvPr>
            <p:custDataLst>
              <p:tags r:id="rId3"/>
            </p:custDataLst>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137397"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PANE1 </a:t>
            </a:r>
            <a:r>
              <a:rPr lang="zh-CN" altLang="en-US" sz="2800" dirty="0">
                <a:latin typeface="Times New Roman" panose="02020603050405020304" pitchFamily="18" charset="0"/>
                <a:ea typeface="楷体" panose="02010609060101010101" pitchFamily="49" charset="-122"/>
              </a:rPr>
              <a:t>脚本编辑区</a:t>
            </a:r>
            <a:endParaRPr lang="zh-CN" altLang="en-US" sz="2800" dirty="0">
              <a:latin typeface="Times New Roman" panose="02020603050405020304" pitchFamily="18" charset="0"/>
              <a:ea typeface="楷体" panose="02010609060101010101" pitchFamily="49" charset="-122"/>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ChangeAspect="1"/>
          </p:cNvPicPr>
          <p:nvPr>
            <p:ph idx="1"/>
            <p:custDataLst>
              <p:tags r:id="rId1"/>
            </p:custDataLst>
          </p:nvPr>
        </p:nvPicPr>
        <p:blipFill>
          <a:blip r:embed="rId2"/>
          <a:stretch>
            <a:fillRect/>
          </a:stretch>
        </p:blipFill>
        <p:spPr>
          <a:xfrm>
            <a:off x="2157730" y="1516380"/>
            <a:ext cx="7331710"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2"/>
          </p:nvPr>
        </p:nvSpPr>
        <p:spPr>
          <a:xfrm>
            <a:off x="6593205" y="1812290"/>
            <a:ext cx="3982085" cy="3560445"/>
          </a:xfrm>
        </p:spPr>
        <p:txBody>
          <a:bodyPr/>
          <a:lstStyle/>
          <a:p>
            <a:pPr marL="457200" indent="-457200"/>
            <a:r>
              <a:rPr lang="zh-CN" altLang="en-US" dirty="0"/>
              <a:t>包含四个子窗口，</a:t>
            </a:r>
            <a:r>
              <a:rPr lang="en-US" altLang="zh-CN" dirty="0"/>
              <a:t>environment</a:t>
            </a:r>
            <a:r>
              <a:rPr lang="zh-CN" altLang="en-US" dirty="0"/>
              <a:t>、</a:t>
            </a:r>
            <a:r>
              <a:rPr lang="en-US" altLang="zh-CN" dirty="0"/>
              <a:t>history</a:t>
            </a:r>
            <a:r>
              <a:rPr lang="zh-CN" altLang="en-US" dirty="0"/>
              <a:t>、</a:t>
            </a:r>
            <a:r>
              <a:rPr lang="en-US" altLang="zh-CN" dirty="0"/>
              <a:t>connections</a:t>
            </a:r>
            <a:r>
              <a:rPr lang="zh-CN" altLang="en-US" dirty="0"/>
              <a:t>以及</a:t>
            </a:r>
            <a:r>
              <a:rPr lang="en-US" altLang="zh-CN" dirty="0"/>
              <a:t>tutorial</a:t>
            </a:r>
            <a:r>
              <a:rPr lang="zh-CN" altLang="en-US" dirty="0"/>
              <a:t>。</a:t>
            </a:r>
            <a:endParaRPr lang="en-US" altLang="zh-CN" dirty="0"/>
          </a:p>
          <a:p>
            <a:pPr marL="457200" indent="-457200">
              <a:lnSpc>
                <a:spcPct val="100000"/>
              </a:lnSpc>
            </a:pPr>
            <a:r>
              <a:rPr lang="zh-CN" altLang="en-US" dirty="0"/>
              <a:t>用于显示程序中被调用和创建的数据、运行代码的历史记录等</a:t>
            </a:r>
            <a:endParaRPr lang="zh-CN" altLang="en-US" dirty="0"/>
          </a:p>
          <a:p>
            <a:endParaRPr lang="zh-CN" altLang="en-US" dirty="0"/>
          </a:p>
        </p:txBody>
      </p:sp>
      <p:sp>
        <p:nvSpPr>
          <p:cNvPr id="3" name="文本框 2"/>
          <p:cNvSpPr txBox="1"/>
          <p:nvPr/>
        </p:nvSpPr>
        <p:spPr>
          <a:xfrm>
            <a:off x="4518064" y="5871644"/>
            <a:ext cx="3155736"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PANE2 </a:t>
            </a:r>
            <a:r>
              <a:rPr lang="zh-CN" altLang="en-US" sz="2800" dirty="0">
                <a:latin typeface="Times New Roman" panose="02020603050405020304" pitchFamily="18" charset="0"/>
                <a:ea typeface="楷体" panose="02010609060101010101" pitchFamily="49" charset="-122"/>
              </a:rPr>
              <a:t>数据显示区</a:t>
            </a:r>
            <a:endParaRPr lang="zh-CN" altLang="en-US" sz="2800" dirty="0">
              <a:latin typeface="Times New Roman" panose="02020603050405020304" pitchFamily="18" charset="0"/>
              <a:ea typeface="楷体" panose="02010609060101010101" pitchFamily="49" charset="-122"/>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ChangeAspect="1"/>
          </p:cNvPicPr>
          <p:nvPr>
            <p:ph sz="half" idx="1"/>
            <p:custDataLst>
              <p:tags r:id="rId1"/>
            </p:custDataLst>
          </p:nvPr>
        </p:nvPicPr>
        <p:blipFill>
          <a:blip r:embed="rId2"/>
          <a:stretch>
            <a:fillRect/>
          </a:stretch>
        </p:blipFill>
        <p:spPr>
          <a:xfrm>
            <a:off x="1160145" y="2209165"/>
            <a:ext cx="5181600" cy="26498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155736"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PANE3 </a:t>
            </a:r>
            <a:r>
              <a:rPr lang="zh-CN" altLang="en-US" sz="2800" dirty="0">
                <a:latin typeface="Times New Roman" panose="02020603050405020304" pitchFamily="18" charset="0"/>
                <a:ea typeface="楷体" panose="02010609060101010101" pitchFamily="49" charset="-122"/>
              </a:rPr>
              <a:t>命令运行区</a:t>
            </a:r>
            <a:endParaRPr lang="zh-CN" altLang="en-US" sz="2800" dirty="0">
              <a:latin typeface="Times New Roman" panose="02020603050405020304" pitchFamily="18" charset="0"/>
              <a:ea typeface="楷体" panose="02010609060101010101" pitchFamily="49" charset="-122"/>
            </a:endParaRPr>
          </a:p>
        </p:txBody>
      </p:sp>
      <p:sp>
        <p:nvSpPr>
          <p:cNvPr id="7" name="文本框 6"/>
          <p:cNvSpPr txBox="1"/>
          <p:nvPr/>
        </p:nvSpPr>
        <p:spPr>
          <a:xfrm>
            <a:off x="595605" y="4922054"/>
            <a:ext cx="10758195"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Times New Roman" panose="02020603050405020304" pitchFamily="18" charset="0"/>
                <a:ea typeface="楷体" panose="02010609060101010101" pitchFamily="49" charset="-122"/>
              </a:rPr>
              <a:t>Console</a:t>
            </a:r>
            <a:r>
              <a:rPr lang="zh-CN" altLang="en-US" sz="2800" dirty="0">
                <a:latin typeface="Times New Roman" panose="02020603050405020304" pitchFamily="18" charset="0"/>
                <a:ea typeface="楷体" panose="02010609060101010101" pitchFamily="49" charset="-122"/>
              </a:rPr>
              <a:t>，即控制台，展示了所有程序的交互结果。代码的运行结果与报错都会在该窗口展示。</a:t>
            </a:r>
            <a:endParaRPr lang="zh-CN" altLang="en-US" sz="2800" dirty="0">
              <a:latin typeface="Times New Roman" panose="02020603050405020304" pitchFamily="18" charset="0"/>
              <a:ea typeface="楷体" panose="02010609060101010101" pitchFamily="49" charset="-122"/>
            </a:endParaRPr>
          </a:p>
        </p:txBody>
      </p:sp>
      <p:sp>
        <p:nvSpPr>
          <p:cNvPr id="9"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ChangeAspect="1"/>
          </p:cNvPicPr>
          <p:nvPr>
            <p:ph idx="1"/>
            <p:custDataLst>
              <p:tags r:id="rId1"/>
            </p:custDataLst>
          </p:nvPr>
        </p:nvPicPr>
        <p:blipFill>
          <a:blip r:embed="rId2"/>
          <a:stretch>
            <a:fillRect/>
          </a:stretch>
        </p:blipFill>
        <p:spPr>
          <a:xfrm>
            <a:off x="1945005" y="1449705"/>
            <a:ext cx="8060055" cy="34143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问题一</a:t>
            </a:r>
            <a:endParaRPr lang="en-US" altLang="zh-CN" dirty="0"/>
          </a:p>
          <a:p>
            <a:pPr marL="0" indent="0">
              <a:buNone/>
            </a:pPr>
            <a:endParaRPr lang="zh-CN" altLang="en-US"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p:cNvSpPr txBox="1"/>
          <p:nvPr/>
        </p:nvSpPr>
        <p:spPr>
          <a:xfrm>
            <a:off x="2757971" y="1974846"/>
            <a:ext cx="7376160" cy="1938020"/>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Times New Roman" panose="02020603050405020304" pitchFamily="18" charset="0"/>
                <a:ea typeface="楷体" panose="02010609060101010101" pitchFamily="49" charset="-122"/>
                <a:cs typeface="Times New Roman" panose="02020603050405020304" pitchFamily="18" charset="0"/>
                <a:hlinkClick r:id="rId2" action="ppaction://hlinkfile"/>
              </a:rPr>
              <a:t>Penguin_rawdata.csv</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Times New Roman" panose="02020603050405020304" pitchFamily="18" charset="0"/>
                <a:ea typeface="楷体" panose="02010609060101010101" pitchFamily="49" charset="-122"/>
                <a:cs typeface="Times New Roman" panose="02020603050405020304" pitchFamily="18" charset="0"/>
                <a:hlinkClick r:id="rId3" action="ppaction://hlinkfile"/>
              </a:rPr>
              <a:t>Penguin_rawdata.sav</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2838994" y="4063058"/>
            <a:ext cx="7776754"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被试来自</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个国家</a:t>
            </a:r>
            <a:r>
              <a:rPr lang="en-US" altLang="zh-CN" sz="2400" dirty="0">
                <a:latin typeface="楷体" panose="02010609060101010101" pitchFamily="49" charset="-122"/>
                <a:ea typeface="楷体" panose="02010609060101010101" pitchFamily="49" charset="-122"/>
              </a:rPr>
              <a:t>; </a:t>
            </a:r>
            <a:r>
              <a:rPr lang="en-US" altLang="zh-CN" sz="2400" i="1" dirty="0">
                <a:latin typeface="楷体" panose="02010609060101010101" pitchFamily="49" charset="-122"/>
                <a:ea typeface="楷体" panose="02010609060101010101" pitchFamily="49" charset="-122"/>
              </a:rPr>
              <a:t>N</a:t>
            </a:r>
            <a:r>
              <a:rPr lang="en-US" altLang="zh-CN" sz="2400" dirty="0">
                <a:latin typeface="楷体" panose="02010609060101010101" pitchFamily="49" charset="-122"/>
                <a:ea typeface="楷体" panose="02010609060101010101" pitchFamily="49" charset="-122"/>
              </a:rPr>
              <a:t> = 1523</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包含以下问卷：怀旧；对房屋的依恋；压力；自我控制；新陈代谢和社交网络质量等</a:t>
            </a:r>
            <a:endParaRPr lang="zh-CN" altLang="en-US" sz="2400" dirty="0">
              <a:latin typeface="楷体" panose="02010609060101010101" pitchFamily="49" charset="-122"/>
              <a:ea typeface="楷体" panose="02010609060101010101" pitchFamily="49" charset="-122"/>
            </a:endParaRPr>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514808"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PANE4 </a:t>
            </a:r>
            <a:r>
              <a:rPr lang="zh-CN" altLang="en-US" sz="2800" dirty="0">
                <a:latin typeface="Times New Roman" panose="02020603050405020304" pitchFamily="18" charset="0"/>
                <a:ea typeface="楷体" panose="02010609060101010101" pitchFamily="49" charset="-122"/>
              </a:rPr>
              <a:t>绘图与求助区</a:t>
            </a:r>
            <a:endParaRPr lang="zh-CN" altLang="en-US" sz="2800" dirty="0">
              <a:latin typeface="Times New Roman" panose="02020603050405020304" pitchFamily="18" charset="0"/>
              <a:ea typeface="楷体" panose="02010609060101010101" pitchFamily="49" charset="-122"/>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ChangeAspect="1"/>
          </p:cNvPicPr>
          <p:nvPr>
            <p:ph idx="1"/>
            <p:custDataLst>
              <p:tags r:id="rId1"/>
            </p:custDataLst>
          </p:nvPr>
        </p:nvPicPr>
        <p:blipFill>
          <a:blip r:embed="rId2"/>
          <a:stretch>
            <a:fillRect/>
          </a:stretch>
        </p:blipFill>
        <p:spPr>
          <a:xfrm>
            <a:off x="3531235" y="1473200"/>
            <a:ext cx="5129530" cy="43516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79549"/>
            <a:ext cx="10515600" cy="4723221"/>
          </a:xfrm>
        </p:spPr>
        <p:txBody>
          <a:bodyPr/>
          <a:lstStyle/>
          <a:p>
            <a:pPr marL="0" indent="0">
              <a:buNone/>
            </a:pPr>
            <a:r>
              <a:rPr lang="zh-CN" altLang="en-US" dirty="0">
                <a:latin typeface="Times New Roman" panose="02020603050405020304" pitchFamily="18" charset="0"/>
              </a:rPr>
              <a:t>输入代码：</a:t>
            </a:r>
            <a:endParaRPr lang="en-US" altLang="zh-CN" dirty="0">
              <a:latin typeface="Times New Roman" panose="02020603050405020304" pitchFamily="18" charset="0"/>
            </a:endParaRPr>
          </a:p>
          <a:p>
            <a:pPr marL="0" indent="0">
              <a:buNone/>
            </a:pPr>
            <a:endParaRPr lang="en-US" altLang="zh-CN" dirty="0">
              <a:latin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x &lt;- </a:t>
            </a:r>
            <a:r>
              <a:rPr lang="en-US" altLang="zh-CN" dirty="0" err="1">
                <a:latin typeface="Times New Roman" panose="02020603050405020304" pitchFamily="18" charset="0"/>
                <a:cs typeface="Times New Roman" panose="02020603050405020304" pitchFamily="18" charset="0"/>
              </a:rPr>
              <a:t>rnorm</a:t>
            </a:r>
            <a:r>
              <a:rPr lang="en-US" altLang="zh-CN" dirty="0">
                <a:latin typeface="Times New Roman" panose="02020603050405020304" pitchFamily="18" charset="0"/>
                <a:cs typeface="Times New Roman" panose="02020603050405020304" pitchFamily="18" charset="0"/>
              </a:rPr>
              <a:t>(1000, mean = 0, </a:t>
            </a:r>
            <a:r>
              <a:rPr lang="en-US" altLang="zh-CN" dirty="0" err="1">
                <a:latin typeface="Times New Roman" panose="02020603050405020304" pitchFamily="18" charset="0"/>
                <a:cs typeface="Times New Roman" panose="02020603050405020304" pitchFamily="18" charset="0"/>
              </a:rPr>
              <a:t>sd</a:t>
            </a:r>
            <a:r>
              <a:rPr lang="en-US" altLang="zh-CN" dirty="0">
                <a:latin typeface="Times New Roman" panose="02020603050405020304" pitchFamily="18" charset="0"/>
                <a:cs typeface="Times New Roman" panose="02020603050405020304" pitchFamily="18" charset="0"/>
              </a:rPr>
              <a:t> = 1)</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err="1">
                <a:latin typeface="Times New Roman" panose="02020603050405020304" pitchFamily="18" charset="0"/>
                <a:cs typeface="Times New Roman" panose="02020603050405020304" pitchFamily="18" charset="0"/>
              </a:rPr>
              <a:t>hist</a:t>
            </a:r>
            <a:r>
              <a:rPr lang="en-US" altLang="zh-CN" dirty="0">
                <a:latin typeface="Times New Roman" panose="02020603050405020304" pitchFamily="18" charset="0"/>
                <a:cs typeface="Times New Roman" panose="02020603050405020304" pitchFamily="18" charset="0"/>
              </a:rPr>
              <a:t>(x, breaks = 30, main = "Normal Distribution", </a:t>
            </a:r>
            <a:r>
              <a:rPr lang="en-US" altLang="zh-CN" dirty="0" err="1">
                <a:latin typeface="Times New Roman" panose="02020603050405020304" pitchFamily="18" charset="0"/>
                <a:cs typeface="Times New Roman" panose="02020603050405020304" pitchFamily="18" charset="0"/>
              </a:rPr>
              <a:t>xlab</a:t>
            </a:r>
            <a:r>
              <a:rPr lang="en-US" altLang="zh-CN" dirty="0">
                <a:latin typeface="Times New Roman" panose="02020603050405020304" pitchFamily="18" charset="0"/>
                <a:cs typeface="Times New Roman" panose="02020603050405020304" pitchFamily="18" charset="0"/>
              </a:rPr>
              <a:t> = "Value", 	</a:t>
            </a:r>
            <a:r>
              <a:rPr lang="en-US" altLang="zh-CN" dirty="0" err="1">
                <a:latin typeface="Times New Roman" panose="02020603050405020304" pitchFamily="18" charset="0"/>
                <a:cs typeface="Times New Roman" panose="02020603050405020304" pitchFamily="18" charset="0"/>
              </a:rPr>
              <a:t>ylab</a:t>
            </a:r>
            <a:r>
              <a:rPr lang="en-US" altLang="zh-CN" dirty="0">
                <a:latin typeface="Times New Roman" panose="02020603050405020304" pitchFamily="18" charset="0"/>
                <a:cs typeface="Times New Roman" panose="02020603050405020304" pitchFamily="18" charset="0"/>
              </a:rPr>
              <a:t> = "Frequency")</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endParaRPr>
          </a:p>
          <a:p>
            <a:pPr marL="0" indent="0">
              <a:lnSpc>
                <a:spcPct val="100000"/>
              </a:lnSpc>
              <a:buNone/>
            </a:pPr>
            <a:r>
              <a:rPr lang="zh-CN" altLang="en-US" dirty="0">
                <a:latin typeface="Times New Roman" panose="02020603050405020304" pitchFamily="18" charset="0"/>
              </a:rPr>
              <a:t>这段代码将生成一个长度为</a:t>
            </a:r>
            <a:r>
              <a:rPr lang="en-US" altLang="zh-CN" dirty="0">
                <a:latin typeface="Times New Roman" panose="02020603050405020304" pitchFamily="18" charset="0"/>
              </a:rPr>
              <a:t>1000</a:t>
            </a:r>
            <a:r>
              <a:rPr lang="zh-CN" altLang="en-US" dirty="0">
                <a:latin typeface="Times New Roman" panose="02020603050405020304" pitchFamily="18" charset="0"/>
              </a:rPr>
              <a:t>的正态分布的数组，并将其赋值给变量 </a:t>
            </a:r>
            <a:r>
              <a:rPr lang="en-US" altLang="zh-CN" dirty="0">
                <a:latin typeface="Times New Roman" panose="02020603050405020304" pitchFamily="18" charset="0"/>
              </a:rPr>
              <a:t>x</a:t>
            </a:r>
            <a:r>
              <a:rPr lang="zh-CN" altLang="en-US" dirty="0">
                <a:latin typeface="Times New Roman" panose="02020603050405020304" pitchFamily="18" charset="0"/>
              </a:rPr>
              <a:t>。然后，将使用 </a:t>
            </a:r>
            <a:r>
              <a:rPr lang="en-US" altLang="zh-CN" dirty="0" err="1">
                <a:latin typeface="Times New Roman" panose="02020603050405020304" pitchFamily="18" charset="0"/>
                <a:cs typeface="Times New Roman" panose="02020603050405020304" pitchFamily="18" charset="0"/>
              </a:rPr>
              <a:t>hist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rPr>
              <a:t>函数将 </a:t>
            </a:r>
            <a:r>
              <a:rPr lang="en-US" altLang="zh-CN" dirty="0">
                <a:latin typeface="Times New Roman" panose="02020603050405020304" pitchFamily="18" charset="0"/>
              </a:rPr>
              <a:t>x </a:t>
            </a:r>
            <a:r>
              <a:rPr lang="zh-CN" altLang="en-US" dirty="0">
                <a:latin typeface="Times New Roman" panose="02020603050405020304" pitchFamily="18" charset="0"/>
              </a:rPr>
              <a:t>中的数据绘制为直方图。</a:t>
            </a:r>
            <a:r>
              <a:rPr lang="en-US" altLang="zh-CN" dirty="0">
                <a:latin typeface="Times New Roman" panose="02020603050405020304" pitchFamily="18" charset="0"/>
              </a:rPr>
              <a:t>breaks </a:t>
            </a:r>
            <a:r>
              <a:rPr lang="zh-CN" altLang="en-US" dirty="0">
                <a:latin typeface="Times New Roman" panose="02020603050405020304" pitchFamily="18" charset="0"/>
              </a:rPr>
              <a:t>参数指定直方图中的柱数，</a:t>
            </a:r>
            <a:r>
              <a:rPr lang="en-US" altLang="zh-CN" dirty="0">
                <a:latin typeface="Times New Roman" panose="02020603050405020304" pitchFamily="18" charset="0"/>
              </a:rPr>
              <a:t>main </a:t>
            </a:r>
            <a:r>
              <a:rPr lang="zh-CN" altLang="en-US" dirty="0">
                <a:latin typeface="Times New Roman" panose="02020603050405020304" pitchFamily="18" charset="0"/>
              </a:rPr>
              <a:t>参数指定图形的标题，</a:t>
            </a:r>
            <a:r>
              <a:rPr lang="en-US" altLang="zh-CN" dirty="0" err="1">
                <a:latin typeface="Times New Roman" panose="02020603050405020304" pitchFamily="18" charset="0"/>
              </a:rPr>
              <a:t>xlab</a:t>
            </a:r>
            <a:r>
              <a:rPr lang="en-US" altLang="zh-CN" dirty="0">
                <a:latin typeface="Times New Roman" panose="02020603050405020304" pitchFamily="18" charset="0"/>
              </a:rPr>
              <a:t> </a:t>
            </a:r>
            <a:r>
              <a:rPr lang="zh-CN" altLang="en-US" dirty="0">
                <a:latin typeface="Times New Roman" panose="02020603050405020304" pitchFamily="18" charset="0"/>
              </a:rPr>
              <a:t>参数指定</a:t>
            </a:r>
            <a:r>
              <a:rPr lang="en-US" altLang="zh-CN" dirty="0">
                <a:latin typeface="Times New Roman" panose="02020603050405020304" pitchFamily="18" charset="0"/>
              </a:rPr>
              <a:t>X</a:t>
            </a:r>
            <a:r>
              <a:rPr lang="zh-CN" altLang="en-US" dirty="0">
                <a:latin typeface="Times New Roman" panose="02020603050405020304" pitchFamily="18" charset="0"/>
              </a:rPr>
              <a:t>轴标签，</a:t>
            </a:r>
            <a:r>
              <a:rPr lang="en-US" altLang="zh-CN" dirty="0" err="1">
                <a:latin typeface="Times New Roman" panose="02020603050405020304" pitchFamily="18" charset="0"/>
              </a:rPr>
              <a:t>ylab</a:t>
            </a:r>
            <a:r>
              <a:rPr lang="en-US" altLang="zh-CN" dirty="0">
                <a:latin typeface="Times New Roman" panose="02020603050405020304" pitchFamily="18" charset="0"/>
              </a:rPr>
              <a:t> </a:t>
            </a:r>
            <a:r>
              <a:rPr lang="zh-CN" altLang="en-US" dirty="0">
                <a:latin typeface="Times New Roman" panose="02020603050405020304" pitchFamily="18" charset="0"/>
              </a:rPr>
              <a:t>参数指定</a:t>
            </a:r>
            <a:r>
              <a:rPr lang="en-US" altLang="zh-CN" dirty="0">
                <a:latin typeface="Times New Roman" panose="02020603050405020304" pitchFamily="18" charset="0"/>
              </a:rPr>
              <a:t>Y</a:t>
            </a:r>
            <a:r>
              <a:rPr lang="zh-CN" altLang="en-US" dirty="0">
                <a:latin typeface="Times New Roman" panose="02020603050405020304" pitchFamily="18" charset="0"/>
              </a:rPr>
              <a:t>轴标签。</a:t>
            </a:r>
            <a:endParaRPr lang="en-US" altLang="zh-CN" dirty="0">
              <a:latin typeface="Times New Roman" panose="02020603050405020304" pitchFamily="18" charset="0"/>
            </a:endParaRPr>
          </a:p>
          <a:p>
            <a:pPr marL="0" indent="0">
              <a:buNone/>
            </a:pPr>
            <a:endParaRPr lang="en-US" altLang="zh-CN" dirty="0"/>
          </a:p>
          <a:p>
            <a:pPr marL="0" indent="0">
              <a:buNone/>
            </a:pPr>
            <a:endParaRPr lang="en-US" altLang="zh-CN" dirty="0"/>
          </a:p>
          <a:p>
            <a:pPr marL="0" indent="0">
              <a:buNone/>
            </a:pPr>
            <a:endParaRPr lang="zh-CN" altLang="en-US" dirty="0"/>
          </a:p>
        </p:txBody>
      </p:sp>
      <p:sp>
        <p:nvSpPr>
          <p:cNvPr id="5"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663575" y="1468120"/>
            <a:ext cx="7794625" cy="4633595"/>
          </a:xfrm>
          <a:prstGeom prst="rect">
            <a:avLst/>
          </a:prstGeom>
        </p:spPr>
      </p:pic>
      <p:sp>
        <p:nvSpPr>
          <p:cNvPr id="8" name="椭圆 7"/>
          <p:cNvSpPr/>
          <p:nvPr/>
        </p:nvSpPr>
        <p:spPr>
          <a:xfrm>
            <a:off x="4049628" y="1847210"/>
            <a:ext cx="357051" cy="217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0" name="文本框 9"/>
          <p:cNvSpPr txBox="1"/>
          <p:nvPr/>
        </p:nvSpPr>
        <p:spPr>
          <a:xfrm>
            <a:off x="8457927" y="2451317"/>
            <a:ext cx="3344091" cy="1986280"/>
          </a:xfrm>
          <a:prstGeom prst="rect">
            <a:avLst/>
          </a:prstGeom>
          <a:noFill/>
        </p:spPr>
        <p:txBody>
          <a:bodyPr wrap="square" rtlCol="0">
            <a:spAutoFit/>
          </a:bodyPr>
          <a:lstStyle/>
          <a:p>
            <a:pPr>
              <a:lnSpc>
                <a:spcPct val="110000"/>
              </a:lnSpc>
            </a:pPr>
            <a:r>
              <a:rPr lang="zh-CN" altLang="en-US" sz="2800" dirty="0">
                <a:latin typeface="Times New Roman" panose="02020603050405020304" pitchFamily="18" charset="0"/>
                <a:ea typeface="楷体" panose="02010609060101010101" pitchFamily="49" charset="-122"/>
              </a:rPr>
              <a:t>输入代码后，选中已经输入的代码，点击右侧“</a:t>
            </a:r>
            <a:r>
              <a:rPr lang="en-US" altLang="zh-CN" sz="2800" dirty="0">
                <a:latin typeface="Times New Roman" panose="02020603050405020304" pitchFamily="18" charset="0"/>
                <a:ea typeface="楷体" panose="02010609060101010101" pitchFamily="49" charset="-122"/>
              </a:rPr>
              <a:t>Run</a:t>
            </a:r>
            <a:r>
              <a:rPr lang="zh-CN" altLang="en-US" sz="2800" dirty="0">
                <a:latin typeface="Times New Roman" panose="02020603050405020304" pitchFamily="18" charset="0"/>
                <a:ea typeface="楷体" panose="02010609060101010101" pitchFamily="49" charset="-122"/>
              </a:rPr>
              <a:t>”，或者按“</a:t>
            </a:r>
            <a:r>
              <a:rPr lang="en-US" altLang="zh-CN" sz="2800" dirty="0" err="1">
                <a:latin typeface="Times New Roman" panose="02020603050405020304" pitchFamily="18" charset="0"/>
                <a:ea typeface="楷体" panose="02010609060101010101" pitchFamily="49" charset="-122"/>
              </a:rPr>
              <a:t>Ctrl+Enter</a:t>
            </a:r>
            <a:r>
              <a:rPr lang="zh-CN" altLang="en-US" sz="2800" dirty="0">
                <a:latin typeface="Times New Roman" panose="02020603050405020304" pitchFamily="18" charset="0"/>
                <a:ea typeface="楷体" panose="02010609060101010101" pitchFamily="49" charset="-122"/>
              </a:rPr>
              <a:t>”</a:t>
            </a:r>
            <a:endParaRPr lang="zh-CN" altLang="en-US" sz="2800" dirty="0">
              <a:latin typeface="Times New Roman" panose="02020603050405020304" pitchFamily="18" charset="0"/>
              <a:ea typeface="楷体" panose="02010609060101010101" pitchFamily="49" charset="-122"/>
            </a:endParaRPr>
          </a:p>
        </p:txBody>
      </p:sp>
      <p:sp>
        <p:nvSpPr>
          <p:cNvPr id="11"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663575" y="1468120"/>
            <a:ext cx="7794625" cy="4633595"/>
          </a:xfrm>
          <a:prstGeom prst="rect">
            <a:avLst/>
          </a:prstGeom>
        </p:spPr>
      </p:pic>
      <p:sp>
        <p:nvSpPr>
          <p:cNvPr id="8" name="椭圆 7"/>
          <p:cNvSpPr/>
          <p:nvPr/>
        </p:nvSpPr>
        <p:spPr>
          <a:xfrm>
            <a:off x="4049628" y="1847210"/>
            <a:ext cx="357051" cy="217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
        <p:nvSpPr>
          <p:cNvPr id="3" name="矩形 2"/>
          <p:cNvSpPr/>
          <p:nvPr>
            <p:custDataLst>
              <p:tags r:id="rId3"/>
            </p:custDataLst>
          </p:nvPr>
        </p:nvSpPr>
        <p:spPr>
          <a:xfrm>
            <a:off x="5217160" y="2065020"/>
            <a:ext cx="2809875"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sp>
        <p:nvSpPr>
          <p:cNvPr id="12" name="文本框 11"/>
          <p:cNvSpPr txBox="1"/>
          <p:nvPr>
            <p:custDataLst>
              <p:tags r:id="rId4"/>
            </p:custDataLst>
          </p:nvPr>
        </p:nvSpPr>
        <p:spPr>
          <a:xfrm>
            <a:off x="5731822" y="2451059"/>
            <a:ext cx="1898469" cy="584775"/>
          </a:xfrm>
          <a:prstGeom prst="rect">
            <a:avLst/>
          </a:prstGeom>
          <a:noFill/>
        </p:spPr>
        <p:txBody>
          <a:bodyPr wrap="square" rtlCol="0">
            <a:spAutoFit/>
          </a:bodyPr>
          <a:p>
            <a:r>
              <a:rPr lang="zh-CN" altLang="en-US" sz="3200" b="1" dirty="0">
                <a:solidFill>
                  <a:schemeClr val="tx1"/>
                </a:solidFill>
                <a:latin typeface="楷体" panose="02010609060101010101" pitchFamily="49" charset="-122"/>
                <a:ea typeface="楷体" panose="02010609060101010101" pitchFamily="49" charset="-122"/>
              </a:rPr>
              <a:t>数据存放</a:t>
            </a:r>
            <a:endParaRPr lang="zh-CN" altLang="en-US" sz="3200" b="1" dirty="0">
              <a:solidFill>
                <a:schemeClr val="tx1"/>
              </a:solidFill>
              <a:latin typeface="楷体" panose="02010609060101010101" pitchFamily="49" charset="-122"/>
              <a:ea typeface="楷体" panose="02010609060101010101" pitchFamily="49" charset="-122"/>
            </a:endParaRPr>
          </a:p>
        </p:txBody>
      </p:sp>
      <p:sp>
        <p:nvSpPr>
          <p:cNvPr id="15" name="文本框 14"/>
          <p:cNvSpPr txBox="1"/>
          <p:nvPr>
            <p:custDataLst>
              <p:tags r:id="rId5"/>
            </p:custDataLst>
          </p:nvPr>
        </p:nvSpPr>
        <p:spPr>
          <a:xfrm>
            <a:off x="8556987" y="2166837"/>
            <a:ext cx="3344091" cy="2246769"/>
          </a:xfrm>
          <a:prstGeom prst="rect">
            <a:avLst/>
          </a:prstGeom>
          <a:noFill/>
        </p:spPr>
        <p:txBody>
          <a:bodyPr wrap="square" rtlCol="0">
            <a:spAutoFit/>
          </a:bodyPr>
          <a:p>
            <a:r>
              <a:rPr lang="zh-CN" altLang="en-US" sz="2800" dirty="0">
                <a:latin typeface="Times New Roman" panose="02020603050405020304" pitchFamily="18" charset="0"/>
                <a:ea typeface="楷体" panose="02010609060101010101" pitchFamily="49" charset="-122"/>
              </a:rPr>
              <a:t>如果</a:t>
            </a:r>
            <a:r>
              <a:rPr lang="en-US" altLang="zh-CN" sz="2800" dirty="0" err="1">
                <a:latin typeface="Times New Roman" panose="02020603050405020304" pitchFamily="18" charset="0"/>
                <a:ea typeface="楷体" panose="02010609060101010101" pitchFamily="49" charset="-122"/>
              </a:rPr>
              <a:t>Rstudio</a:t>
            </a:r>
            <a:r>
              <a:rPr lang="zh-CN" altLang="en-US" sz="2800" dirty="0">
                <a:latin typeface="Times New Roman" panose="02020603050405020304" pitchFamily="18" charset="0"/>
                <a:ea typeface="楷体" panose="02010609060101010101" pitchFamily="49" charset="-122"/>
              </a:rPr>
              <a:t>安装配置成功，将同样生成一个随机的正态数组并且将结果显示在相同的地方。</a:t>
            </a:r>
            <a:endParaRPr lang="zh-CN" altLang="en-US" sz="2800" dirty="0">
              <a:latin typeface="Times New Roman" panose="02020603050405020304" pitchFamily="18" charset="0"/>
              <a:ea typeface="楷体" panose="02010609060101010101" pitchFamily="49" charset="-122"/>
            </a:endParaRPr>
          </a:p>
        </p:txBody>
      </p:sp>
      <p:sp>
        <p:nvSpPr>
          <p:cNvPr id="13" name="矩形 12"/>
          <p:cNvSpPr/>
          <p:nvPr>
            <p:custDataLst>
              <p:tags r:id="rId6"/>
            </p:custDataLst>
          </p:nvPr>
        </p:nvSpPr>
        <p:spPr>
          <a:xfrm>
            <a:off x="5217160" y="3337560"/>
            <a:ext cx="3199130" cy="2764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4" name="文本框 13"/>
          <p:cNvSpPr txBox="1"/>
          <p:nvPr>
            <p:custDataLst>
              <p:tags r:id="rId7"/>
            </p:custDataLst>
          </p:nvPr>
        </p:nvSpPr>
        <p:spPr>
          <a:xfrm>
            <a:off x="6332855" y="4181475"/>
            <a:ext cx="1880235" cy="583565"/>
          </a:xfrm>
          <a:prstGeom prst="rect">
            <a:avLst/>
          </a:prstGeom>
          <a:noFill/>
        </p:spPr>
        <p:txBody>
          <a:bodyPr wrap="square" rtlCol="0">
            <a:spAutoFit/>
          </a:bodyPr>
          <a:lstStyle/>
          <a:p>
            <a:r>
              <a:rPr lang="zh-CN" altLang="en-US" sz="3200" b="1" dirty="0">
                <a:latin typeface="楷体" panose="02010609060101010101" pitchFamily="49" charset="-122"/>
                <a:ea typeface="楷体" panose="02010609060101010101" pitchFamily="49" charset="-122"/>
              </a:rPr>
              <a:t>图表展示</a:t>
            </a:r>
            <a:endParaRPr lang="zh-CN" altLang="en-US" sz="3200" b="1" dirty="0">
              <a:latin typeface="楷体" panose="02010609060101010101" pitchFamily="49" charset="-122"/>
              <a:ea typeface="楷体" panose="02010609060101010101" pitchFamily="49" charset="-122"/>
            </a:endParaRPr>
          </a:p>
        </p:txBody>
      </p:sp>
      <p:sp>
        <p:nvSpPr>
          <p:cNvPr id="6" name="矩形 5"/>
          <p:cNvSpPr/>
          <p:nvPr>
            <p:custDataLst>
              <p:tags r:id="rId8"/>
            </p:custDataLst>
          </p:nvPr>
        </p:nvSpPr>
        <p:spPr>
          <a:xfrm>
            <a:off x="663575" y="5558790"/>
            <a:ext cx="3470910" cy="339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sp>
        <p:nvSpPr>
          <p:cNvPr id="4" name="文本框 3"/>
          <p:cNvSpPr txBox="1"/>
          <p:nvPr>
            <p:custDataLst>
              <p:tags r:id="rId9"/>
            </p:custDataLst>
          </p:nvPr>
        </p:nvSpPr>
        <p:spPr>
          <a:xfrm>
            <a:off x="2974429" y="4888185"/>
            <a:ext cx="1898469" cy="584775"/>
          </a:xfrm>
          <a:prstGeom prst="rect">
            <a:avLst/>
          </a:prstGeom>
          <a:noFill/>
        </p:spPr>
        <p:txBody>
          <a:bodyPr wrap="square" rtlCol="0">
            <a:spAutoFit/>
          </a:bodyPr>
          <a:p>
            <a:r>
              <a:rPr lang="zh-CN" altLang="en-US" sz="3200" b="1" dirty="0">
                <a:solidFill>
                  <a:schemeClr val="tx1"/>
                </a:solidFill>
                <a:latin typeface="楷体" panose="02010609060101010101" pitchFamily="49" charset="-122"/>
                <a:ea typeface="楷体" panose="02010609060101010101" pitchFamily="49" charset="-122"/>
              </a:rPr>
              <a:t>交互结果</a:t>
            </a:r>
            <a:endParaRPr lang="zh-CN" altLang="en-US" sz="3200" b="1" dirty="0">
              <a:solidFill>
                <a:schemeClr val="tx1"/>
              </a:solidFill>
              <a:latin typeface="楷体" panose="02010609060101010101" pitchFamily="49" charset="-122"/>
              <a:ea typeface="楷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8" name="图片 7"/>
          <p:cNvPicPr>
            <a:picLocks noChangeAspect="1"/>
          </p:cNvPicPr>
          <p:nvPr>
            <p:custDataLst>
              <p:tags r:id="rId1"/>
            </p:custDataLst>
          </p:nvPr>
        </p:nvPicPr>
        <p:blipFill>
          <a:blip r:embed="rId2"/>
          <a:srcRect l="1047"/>
          <a:stretch>
            <a:fillRect/>
          </a:stretch>
        </p:blipFill>
        <p:spPr>
          <a:xfrm>
            <a:off x="5607050" y="1342390"/>
            <a:ext cx="5042535" cy="9715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2"/>
          <a:stretch>
            <a:fillRect/>
          </a:stretch>
        </p:blipFill>
        <p:spPr>
          <a:xfrm>
            <a:off x="5607050" y="2580005"/>
            <a:ext cx="5314950" cy="942975"/>
          </a:xfrm>
          <a:prstGeom prst="rect">
            <a:avLst/>
          </a:prstGeom>
        </p:spPr>
      </p:pic>
      <p:pic>
        <p:nvPicPr>
          <p:cNvPr id="8" name="图片 7"/>
          <p:cNvPicPr>
            <a:picLocks noChangeAspect="1"/>
          </p:cNvPicPr>
          <p:nvPr>
            <p:custDataLst>
              <p:tags r:id="rId3"/>
            </p:custDataLst>
          </p:nvPr>
        </p:nvPicPr>
        <p:blipFill>
          <a:blip r:embed="rId4"/>
          <a:srcRect l="1047"/>
          <a:stretch>
            <a:fillRect/>
          </a:stretch>
        </p:blipFill>
        <p:spPr>
          <a:xfrm>
            <a:off x="5607050" y="1342390"/>
            <a:ext cx="5042535" cy="9715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2"/>
          <a:stretch>
            <a:fillRect/>
          </a:stretch>
        </p:blipFill>
        <p:spPr>
          <a:xfrm>
            <a:off x="5607050" y="3789045"/>
            <a:ext cx="5946775" cy="21209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607050" y="2580005"/>
            <a:ext cx="5314950" cy="942975"/>
          </a:xfrm>
          <a:prstGeom prst="rect">
            <a:avLst/>
          </a:prstGeom>
        </p:spPr>
      </p:pic>
      <p:pic>
        <p:nvPicPr>
          <p:cNvPr id="8" name="图片 7"/>
          <p:cNvPicPr>
            <a:picLocks noChangeAspect="1"/>
          </p:cNvPicPr>
          <p:nvPr>
            <p:custDataLst>
              <p:tags r:id="rId5"/>
            </p:custDataLst>
          </p:nvPr>
        </p:nvPicPr>
        <p:blipFill>
          <a:blip r:embed="rId6"/>
          <a:srcRect l="1047"/>
          <a:stretch>
            <a:fillRect/>
          </a:stretch>
        </p:blipFill>
        <p:spPr>
          <a:xfrm>
            <a:off x="5607050" y="1342390"/>
            <a:ext cx="5042535" cy="9715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2"/>
          <a:stretch>
            <a:fillRect/>
          </a:stretch>
        </p:blipFill>
        <p:spPr>
          <a:xfrm>
            <a:off x="3286125" y="2390775"/>
            <a:ext cx="1390650" cy="419100"/>
          </a:xfrm>
          <a:prstGeom prst="rect">
            <a:avLst/>
          </a:prstGeom>
        </p:spPr>
      </p:pic>
      <p:pic>
        <p:nvPicPr>
          <p:cNvPr id="4" name="图片 3"/>
          <p:cNvPicPr>
            <a:picLocks noChangeAspect="1"/>
          </p:cNvPicPr>
          <p:nvPr>
            <p:custDataLst>
              <p:tags r:id="rId3"/>
            </p:custDataLst>
          </p:nvPr>
        </p:nvPicPr>
        <p:blipFill>
          <a:blip r:embed="rId4"/>
          <a:srcRect b="5392"/>
          <a:stretch>
            <a:fillRect/>
          </a:stretch>
        </p:blipFill>
        <p:spPr>
          <a:xfrm>
            <a:off x="5467985" y="267335"/>
            <a:ext cx="5068570" cy="6196965"/>
          </a:xfrm>
          <a:prstGeom prst="rect">
            <a:avLst/>
          </a:prstGeom>
        </p:spPr>
      </p:pic>
      <p:sp>
        <p:nvSpPr>
          <p:cNvPr id="5" name="矩形 4"/>
          <p:cNvSpPr/>
          <p:nvPr>
            <p:custDataLst>
              <p:tags r:id="rId5"/>
            </p:custDataLst>
          </p:nvPr>
        </p:nvSpPr>
        <p:spPr>
          <a:xfrm>
            <a:off x="5467985" y="81597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sp>
        <p:nvSpPr>
          <p:cNvPr id="6" name="矩形 5"/>
          <p:cNvSpPr/>
          <p:nvPr>
            <p:custDataLst>
              <p:tags r:id="rId6"/>
            </p:custDataLst>
          </p:nvPr>
        </p:nvSpPr>
        <p:spPr>
          <a:xfrm>
            <a:off x="5467985" y="149288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sp>
        <p:nvSpPr>
          <p:cNvPr id="8" name="矩形 7"/>
          <p:cNvSpPr/>
          <p:nvPr>
            <p:custDataLst>
              <p:tags r:id="rId7"/>
            </p:custDataLst>
          </p:nvPr>
        </p:nvSpPr>
        <p:spPr>
          <a:xfrm>
            <a:off x="5467985" y="2006600"/>
            <a:ext cx="529590"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sp>
        <p:nvSpPr>
          <p:cNvPr id="9" name="矩形 8"/>
          <p:cNvSpPr/>
          <p:nvPr>
            <p:custDataLst>
              <p:tags r:id="rId8"/>
            </p:custDataLst>
          </p:nvPr>
        </p:nvSpPr>
        <p:spPr>
          <a:xfrm>
            <a:off x="5467985" y="381190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20000"/>
              </a:lnSpc>
            </a:pPr>
            <a:r>
              <a:rPr lang="zh-CN" altLang="en-US" sz="2400" dirty="0">
                <a:latin typeface="Times New Roman" panose="02020603050405020304" pitchFamily="18" charset="0"/>
              </a:rPr>
              <a:t>在</a:t>
            </a:r>
            <a:r>
              <a:rPr lang="en-US" altLang="zh-CN" sz="2400" dirty="0">
                <a:latin typeface="Times New Roman" panose="02020603050405020304" pitchFamily="18" charset="0"/>
              </a:rPr>
              <a:t>R</a:t>
            </a:r>
            <a:r>
              <a:rPr lang="zh-CN" altLang="en-US" sz="2400" dirty="0">
                <a:latin typeface="Times New Roman" panose="02020603050405020304" pitchFamily="18" charset="0"/>
              </a:rPr>
              <a:t>语言中，</a:t>
            </a:r>
            <a:r>
              <a:rPr lang="en-US" altLang="zh-CN" sz="2400" dirty="0">
                <a:latin typeface="Times New Roman" panose="02020603050405020304" pitchFamily="18" charset="0"/>
              </a:rPr>
              <a:t>Packages</a:t>
            </a:r>
            <a:r>
              <a:rPr lang="zh-CN" altLang="en-US" sz="2400" dirty="0">
                <a:latin typeface="Times New Roman" panose="02020603050405020304" pitchFamily="18" charset="0"/>
              </a:rPr>
              <a:t>（包）是一种模块化的方式，用于扩展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的基本功能。</a:t>
            </a:r>
            <a:endParaRPr lang="en-US" altLang="zh-CN" sz="2400" dirty="0">
              <a:latin typeface="Times New Roman" panose="02020603050405020304" pitchFamily="18" charset="0"/>
            </a:endParaRPr>
          </a:p>
          <a:p>
            <a:pPr>
              <a:lnSpc>
                <a:spcPct val="120000"/>
              </a:lnSpc>
            </a:pPr>
            <a:r>
              <a:rPr lang="en-US" altLang="zh-CN" sz="2400" dirty="0">
                <a:latin typeface="Times New Roman" panose="02020603050405020304" pitchFamily="18" charset="0"/>
              </a:rPr>
              <a:t>Package</a:t>
            </a:r>
            <a:r>
              <a:rPr lang="zh-CN" altLang="en-US" sz="2400" dirty="0">
                <a:latin typeface="Times New Roman" panose="02020603050405020304" pitchFamily="18" charset="0"/>
              </a:rPr>
              <a:t>包含了函数、数据集、文档和其他需要扩展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的元素，这些元素按照特定的结构和命名方式进行组织和存储，方便用户引用和使用。</a:t>
            </a:r>
            <a:endParaRPr lang="zh-CN" altLang="en-US" sz="2400" dirty="0">
              <a:latin typeface="Times New Roman" panose="02020603050405020304" pitchFamily="18" charset="0"/>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1026" name="Picture 2" descr="undefin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88866" y="2176039"/>
            <a:ext cx="3966258" cy="3305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rcRect t="5033"/>
          <a:stretch>
            <a:fillRect/>
          </a:stretch>
        </p:blipFill>
        <p:spPr>
          <a:xfrm>
            <a:off x="7052945" y="608965"/>
            <a:ext cx="3847465" cy="2995295"/>
          </a:xfrm>
          <a:prstGeom prst="rect">
            <a:avLst/>
          </a:prstGeom>
        </p:spPr>
      </p:pic>
      <p:sp>
        <p:nvSpPr>
          <p:cNvPr id="3" name="内容占位符 2"/>
          <p:cNvSpPr>
            <a:spLocks noGrp="1"/>
          </p:cNvSpPr>
          <p:nvPr>
            <p:ph sz="half" idx="1"/>
          </p:nvPr>
        </p:nvSpPr>
        <p:spPr>
          <a:xfrm>
            <a:off x="930275" y="1820545"/>
            <a:ext cx="5428615" cy="3579495"/>
          </a:xfrm>
        </p:spPr>
        <p:txBody>
          <a:bodyPr/>
          <a:lstStyle/>
          <a:p>
            <a:pPr>
              <a:lnSpc>
                <a:spcPct val="120000"/>
              </a:lnSpc>
            </a:pPr>
            <a:r>
              <a:rPr lang="en-US" altLang="zh-CN" sz="2400" dirty="0">
                <a:latin typeface="Times New Roman" panose="02020603050405020304" pitchFamily="18" charset="0"/>
              </a:rPr>
              <a:t>R</a:t>
            </a:r>
            <a:r>
              <a:rPr lang="zh-CN" altLang="en-US" sz="2400" dirty="0">
                <a:latin typeface="Times New Roman" panose="02020603050405020304" pitchFamily="18" charset="0"/>
              </a:rPr>
              <a:t>包的基本分类</a:t>
            </a:r>
            <a:endParaRPr lang="en-US" altLang="zh-CN" sz="2400" dirty="0">
              <a:latin typeface="Times New Roman" panose="02020603050405020304" pitchFamily="18" charset="0"/>
            </a:endParaRPr>
          </a:p>
          <a:p>
            <a:pPr lvl="1">
              <a:lnSpc>
                <a:spcPct val="120000"/>
              </a:lnSpc>
            </a:pPr>
            <a:r>
              <a:rPr lang="en-US" altLang="zh-CN" sz="2000" dirty="0">
                <a:latin typeface="Times New Roman" panose="02020603050405020304" pitchFamily="18" charset="0"/>
              </a:rPr>
              <a:t>Base: </a:t>
            </a:r>
            <a:r>
              <a:rPr lang="zh-CN" altLang="en-US" sz="2000" dirty="0">
                <a:latin typeface="Times New Roman" panose="02020603050405020304" pitchFamily="18" charset="0"/>
              </a:rPr>
              <a:t>安装</a:t>
            </a:r>
            <a:r>
              <a:rPr lang="en-US" altLang="zh-CN" sz="2000" dirty="0">
                <a:latin typeface="Times New Roman" panose="02020603050405020304" pitchFamily="18" charset="0"/>
              </a:rPr>
              <a:t>R</a:t>
            </a:r>
            <a:r>
              <a:rPr lang="zh-CN" altLang="en-US" sz="2000" dirty="0">
                <a:latin typeface="Times New Roman" panose="02020603050405020304" pitchFamily="18" charset="0"/>
              </a:rPr>
              <a:t>时自带的包</a:t>
            </a:r>
            <a:endParaRPr lang="en-US" altLang="zh-CN" sz="2000" dirty="0">
              <a:latin typeface="Times New Roman" panose="02020603050405020304" pitchFamily="18" charset="0"/>
            </a:endParaRPr>
          </a:p>
          <a:p>
            <a:pPr lvl="1">
              <a:lnSpc>
                <a:spcPct val="120000"/>
              </a:lnSpc>
            </a:pPr>
            <a:r>
              <a:rPr lang="zh-CN" altLang="en-US" sz="2000" dirty="0">
                <a:latin typeface="Times New Roman" panose="02020603050405020304" pitchFamily="18" charset="0"/>
              </a:rPr>
              <a:t>其他</a:t>
            </a:r>
            <a:r>
              <a:rPr lang="en-US" altLang="zh-CN" sz="2000" dirty="0">
                <a:latin typeface="Times New Roman" panose="02020603050405020304" pitchFamily="18" charset="0"/>
              </a:rPr>
              <a:t>: </a:t>
            </a:r>
            <a:r>
              <a:rPr lang="zh-CN" altLang="en-US" sz="2000" dirty="0">
                <a:latin typeface="Times New Roman" panose="02020603050405020304" pitchFamily="18" charset="0"/>
              </a:rPr>
              <a:t>由社区所贡献的；内容丰富、领域特异性（数据可视化、统计分析、机器学习、深度学习、自然语言处理、图像处理）。</a:t>
            </a:r>
            <a:endParaRPr lang="en-US" altLang="zh-CN" sz="2000" dirty="0">
              <a:latin typeface="Times New Roman" panose="02020603050405020304" pitchFamily="18" charset="0"/>
            </a:endParaRPr>
          </a:p>
          <a:p>
            <a:pPr lvl="1">
              <a:lnSpc>
                <a:spcPct val="12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包系统：</a:t>
            </a:r>
            <a:r>
              <a:rPr lang="en-US" altLang="zh-CN" sz="2000" dirty="0" err="1">
                <a:latin typeface="Times New Roman" panose="02020603050405020304" pitchFamily="18" charset="0"/>
              </a:rPr>
              <a:t>tidyverse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easystats</a:t>
            </a:r>
            <a:r>
              <a:rPr lang="en-US" altLang="zh-CN" sz="2000" dirty="0">
                <a:latin typeface="Times New Roman" panose="02020603050405020304" pitchFamily="18" charset="0"/>
              </a:rPr>
              <a:t>; </a:t>
            </a:r>
            <a:endParaRPr lang="en-US" altLang="zh-CN" sz="2000" dirty="0">
              <a:latin typeface="Times New Roman" panose="02020603050405020304" pitchFamily="18" charset="0"/>
            </a:endParaRPr>
          </a:p>
          <a:p>
            <a:pPr lvl="2"/>
            <a:endParaRPr lang="en-US" altLang="zh-CN" sz="1600" dirty="0">
              <a:latin typeface="Times New Roman" panose="02020603050405020304" pitchFamily="18" charset="0"/>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2" name="图片 1"/>
          <p:cNvPicPr>
            <a:picLocks noChangeAspect="1"/>
          </p:cNvPicPr>
          <p:nvPr>
            <p:custDataLst>
              <p:tags r:id="rId3"/>
            </p:custDataLst>
          </p:nvPr>
        </p:nvPicPr>
        <p:blipFill>
          <a:blip r:embed="rId4"/>
          <a:stretch>
            <a:fillRect/>
          </a:stretch>
        </p:blipFill>
        <p:spPr>
          <a:xfrm>
            <a:off x="7607300" y="3651885"/>
            <a:ext cx="3837305" cy="2783205"/>
          </a:xfrm>
          <a:prstGeom prst="rect">
            <a:avLst/>
          </a:prstGeom>
        </p:spPr>
      </p:pic>
      <p:sp>
        <p:nvSpPr>
          <p:cNvPr id="5" name="文本框 4"/>
          <p:cNvSpPr txBox="1"/>
          <p:nvPr/>
        </p:nvSpPr>
        <p:spPr>
          <a:xfrm>
            <a:off x="7820025" y="2884170"/>
            <a:ext cx="1233805" cy="368300"/>
          </a:xfrm>
          <a:prstGeom prst="rect">
            <a:avLst/>
          </a:prstGeom>
          <a:noFill/>
        </p:spPr>
        <p:txBody>
          <a:bodyPr wrap="square" rtlCol="0">
            <a:spAutoFit/>
          </a:bodyPr>
          <a:p>
            <a:r>
              <a:rPr lang="en-US" altLang="zh-CN" b="1">
                <a:solidFill>
                  <a:srgbClr val="C00000"/>
                </a:solidFill>
                <a:latin typeface="Times New Roman" panose="02020603050405020304" pitchFamily="18" charset="0"/>
                <a:cs typeface="Times New Roman" panose="02020603050405020304" pitchFamily="18" charset="0"/>
              </a:rPr>
              <a:t>tidyverse</a:t>
            </a:r>
            <a:endParaRPr lang="en-US" altLang="zh-CN" b="1">
              <a:solidFill>
                <a:srgbClr val="C00000"/>
              </a:solidFill>
              <a:latin typeface="Times New Roman" panose="02020603050405020304" pitchFamily="18" charset="0"/>
              <a:cs typeface="Times New Roman" panose="02020603050405020304" pitchFamily="18" charset="0"/>
            </a:endParaRPr>
          </a:p>
        </p:txBody>
      </p:sp>
      <p:sp>
        <p:nvSpPr>
          <p:cNvPr id="6" name="文本框 5"/>
          <p:cNvSpPr txBox="1"/>
          <p:nvPr>
            <p:custDataLst>
              <p:tags r:id="rId5"/>
            </p:custDataLst>
          </p:nvPr>
        </p:nvSpPr>
        <p:spPr>
          <a:xfrm>
            <a:off x="6995160" y="4859020"/>
            <a:ext cx="1060450" cy="368300"/>
          </a:xfrm>
          <a:prstGeom prst="rect">
            <a:avLst/>
          </a:prstGeom>
          <a:noFill/>
        </p:spPr>
        <p:txBody>
          <a:bodyPr wrap="square" rtlCol="0">
            <a:spAutoFit/>
          </a:bodyPr>
          <a:p>
            <a:r>
              <a:rPr lang="en-US" altLang="zh-CN" b="1">
                <a:solidFill>
                  <a:srgbClr val="C00000"/>
                </a:solidFill>
                <a:latin typeface="Times New Roman" panose="02020603050405020304" pitchFamily="18" charset="0"/>
                <a:cs typeface="Times New Roman" panose="02020603050405020304" pitchFamily="18" charset="0"/>
              </a:rPr>
              <a:t>easystats</a:t>
            </a:r>
            <a:endParaRPr lang="en-US" altLang="zh-CN" b="1">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8199" y="1825625"/>
            <a:ext cx="4555603" cy="4351338"/>
          </a:xfrm>
        </p:spPr>
        <p:txBody>
          <a:bodyPr/>
          <a:lstStyle/>
          <a:p>
            <a:pPr marL="0" indent="0">
              <a:buNone/>
            </a:pPr>
            <a:r>
              <a:rPr lang="zh-CN" altLang="en-US" dirty="0"/>
              <a:t>问题一</a:t>
            </a:r>
            <a:endParaRPr lang="en-US" altLang="zh-CN" dirty="0"/>
          </a:p>
          <a:p>
            <a:pPr marL="0" indent="0">
              <a:buNone/>
            </a:pPr>
            <a:endParaRPr lang="en-US" altLang="zh-CN" dirty="0"/>
          </a:p>
          <a:p>
            <a:pPr marL="0" indent="0">
              <a:buNone/>
            </a:pPr>
            <a:r>
              <a:rPr lang="en-US" altLang="zh-CN" dirty="0">
                <a:solidFill>
                  <a:srgbClr val="505050"/>
                </a:solidFill>
                <a:latin typeface="Times New Roman" panose="02020603050405020304" pitchFamily="18" charset="0"/>
                <a:cs typeface="Times New Roman" panose="02020603050405020304" pitchFamily="18" charset="0"/>
              </a:rPr>
              <a:t>Results from supervised machine learning analyses</a:t>
            </a:r>
            <a:endParaRPr lang="en-US" altLang="zh-CN" dirty="0">
              <a:solidFill>
                <a:srgbClr val="505050"/>
              </a:solidFill>
              <a:latin typeface="Times New Roman" panose="02020603050405020304" pitchFamily="18" charset="0"/>
              <a:cs typeface="Times New Roman" panose="02020603050405020304" pitchFamily="18" charset="0"/>
            </a:endParaRPr>
          </a:p>
          <a:p>
            <a:endParaRPr lang="en-US" altLang="zh-CN" dirty="0">
              <a:solidFill>
                <a:srgbClr val="505050"/>
              </a:solidFill>
              <a:latin typeface="Times New Roman" panose="02020603050405020304" pitchFamily="18" charset="0"/>
              <a:cs typeface="Times New Roman" panose="02020603050405020304" pitchFamily="18" charset="0"/>
            </a:endParaRPr>
          </a:p>
          <a:p>
            <a:pPr marL="0" indent="0">
              <a:buNone/>
            </a:pPr>
            <a:r>
              <a:rPr lang="en-US" altLang="zh-CN" b="1" dirty="0">
                <a:solidFill>
                  <a:srgbClr val="505050"/>
                </a:solidFill>
                <a:latin typeface="Times New Roman" panose="02020603050405020304" pitchFamily="18" charset="0"/>
                <a:cs typeface="Times New Roman" panose="02020603050405020304" pitchFamily="18" charset="0"/>
              </a:rPr>
              <a:t>—— </a:t>
            </a:r>
            <a:r>
              <a:rPr lang="en-US" altLang="zh-CN" sz="2000" b="1" dirty="0">
                <a:solidFill>
                  <a:srgbClr val="505050"/>
                </a:solidFill>
                <a:latin typeface="Times New Roman" panose="02020603050405020304" pitchFamily="18" charset="0"/>
                <a:cs typeface="Times New Roman" panose="02020603050405020304" pitchFamily="18" charset="0"/>
              </a:rPr>
              <a:t>Core Body Temperature(CBT)</a:t>
            </a:r>
            <a:endParaRPr lang="zh-CN" altLang="en-US" sz="2000" b="1" dirty="0">
              <a:solidFill>
                <a:srgbClr val="505050"/>
              </a:solidFill>
              <a:latin typeface="Times New Roman" panose="02020603050405020304" pitchFamily="18" charset="0"/>
              <a:cs typeface="Times New Roman" panose="02020603050405020304" pitchFamily="18" charset="0"/>
            </a:endParaRPr>
          </a:p>
          <a:p>
            <a:pPr marL="0" indent="0">
              <a:buNone/>
            </a:pPr>
            <a:endParaRPr lang="zh-CN" altLang="en-US"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descr="https://scholardata.cdn.ivysci.com/202302272316/dbcf64e7277099372197b3de7ead16ce/pdf_figures/1dc1767dd82ec63487278dad6b41ab32/figures/6-FIGURE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195" y="1217897"/>
            <a:ext cx="5040000" cy="4959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10000"/>
              </a:lnSpc>
            </a:pPr>
            <a:r>
              <a:rPr lang="en-US" altLang="zh-CN" sz="2400" dirty="0">
                <a:latin typeface="Times New Roman" panose="02020603050405020304" pitchFamily="18" charset="0"/>
              </a:rPr>
              <a:t>R</a:t>
            </a:r>
            <a:r>
              <a:rPr lang="zh-CN" altLang="en-US" sz="2400" dirty="0">
                <a:latin typeface="Times New Roman" panose="02020603050405020304" pitchFamily="18" charset="0"/>
              </a:rPr>
              <a:t>包的基本分类</a:t>
            </a:r>
            <a:endParaRPr lang="en-US" altLang="zh-CN" sz="2400" dirty="0">
              <a:latin typeface="Times New Roman" panose="02020603050405020304" pitchFamily="18" charset="0"/>
            </a:endParaRPr>
          </a:p>
          <a:p>
            <a:pPr lvl="1">
              <a:lnSpc>
                <a:spcPct val="110000"/>
              </a:lnSpc>
            </a:pPr>
            <a:r>
              <a:rPr lang="en-US" altLang="zh-CN" sz="2000" dirty="0">
                <a:latin typeface="Times New Roman" panose="02020603050405020304" pitchFamily="18" charset="0"/>
              </a:rPr>
              <a:t>Base: </a:t>
            </a:r>
            <a:r>
              <a:rPr lang="zh-CN" altLang="en-US" sz="2000" dirty="0">
                <a:latin typeface="Times New Roman" panose="02020603050405020304" pitchFamily="18" charset="0"/>
              </a:rPr>
              <a:t>安装</a:t>
            </a:r>
            <a:r>
              <a:rPr lang="en-US" altLang="zh-CN" sz="2000" dirty="0">
                <a:latin typeface="Times New Roman" panose="02020603050405020304" pitchFamily="18" charset="0"/>
              </a:rPr>
              <a:t>R</a:t>
            </a:r>
            <a:r>
              <a:rPr lang="zh-CN" altLang="en-US" sz="2000" dirty="0">
                <a:latin typeface="Times New Roman" panose="02020603050405020304" pitchFamily="18" charset="0"/>
              </a:rPr>
              <a:t>时自带的包</a:t>
            </a:r>
            <a:endParaRPr lang="en-US" altLang="zh-CN" sz="2000" dirty="0">
              <a:latin typeface="Times New Roman" panose="02020603050405020304" pitchFamily="18" charset="0"/>
            </a:endParaRPr>
          </a:p>
          <a:p>
            <a:pPr lvl="1">
              <a:lnSpc>
                <a:spcPct val="110000"/>
              </a:lnSpc>
            </a:pPr>
            <a:r>
              <a:rPr lang="zh-CN" altLang="en-US" sz="2000" dirty="0">
                <a:latin typeface="Times New Roman" panose="02020603050405020304" pitchFamily="18" charset="0"/>
              </a:rPr>
              <a:t>其他</a:t>
            </a:r>
            <a:r>
              <a:rPr lang="en-US" altLang="zh-CN" sz="2000" dirty="0">
                <a:latin typeface="Times New Roman" panose="02020603050405020304" pitchFamily="18" charset="0"/>
              </a:rPr>
              <a:t>: </a:t>
            </a:r>
            <a:r>
              <a:rPr lang="zh-CN" altLang="en-US" sz="2000" dirty="0">
                <a:latin typeface="Times New Roman" panose="02020603050405020304" pitchFamily="18" charset="0"/>
              </a:rPr>
              <a:t>由社区所贡献的；内容丰富、领域特异性（数据可视化、统计分析、机器学习、深度学习、自然语言处理、图像处理）。</a:t>
            </a:r>
            <a:endParaRPr lang="en-US" altLang="zh-CN" sz="2000" dirty="0">
              <a:latin typeface="Times New Roman" panose="02020603050405020304" pitchFamily="18" charset="0"/>
            </a:endParaRPr>
          </a:p>
          <a:p>
            <a:pPr lvl="1">
              <a:lnSpc>
                <a:spcPct val="11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包系统：</a:t>
            </a:r>
            <a:r>
              <a:rPr lang="en-US" altLang="zh-CN" sz="2000" dirty="0" err="1">
                <a:latin typeface="Times New Roman" panose="02020603050405020304" pitchFamily="18" charset="0"/>
              </a:rPr>
              <a:t>tidyverse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easystats</a:t>
            </a:r>
            <a:r>
              <a:rPr lang="en-US" altLang="zh-CN" sz="2000" dirty="0">
                <a:latin typeface="Times New Roman" panose="02020603050405020304" pitchFamily="18" charset="0"/>
              </a:rPr>
              <a:t>; </a:t>
            </a:r>
            <a:endParaRPr lang="en-US" altLang="zh-CN" sz="2000" dirty="0">
              <a:latin typeface="Times New Roman" panose="02020603050405020304" pitchFamily="18" charset="0"/>
            </a:endParaRPr>
          </a:p>
          <a:p>
            <a:pPr lvl="1">
              <a:lnSpc>
                <a:spcPct val="11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包列表</a:t>
            </a:r>
            <a:r>
              <a:rPr lang="en-US" altLang="zh-CN" sz="2000" dirty="0">
                <a:latin typeface="Times New Roman" panose="02020603050405020304" pitchFamily="18" charset="0"/>
              </a:rPr>
              <a:t>(CRAN Task View)</a:t>
            </a:r>
            <a:endParaRPr lang="en-US" altLang="zh-CN" sz="2000" dirty="0">
              <a:latin typeface="Times New Roman" panose="02020603050405020304" pitchFamily="18" charset="0"/>
            </a:endParaRPr>
          </a:p>
          <a:p>
            <a:pPr lvl="2">
              <a:lnSpc>
                <a:spcPct val="110000"/>
              </a:lnSpc>
            </a:pPr>
            <a:r>
              <a:rPr lang="en-US" altLang="zh-CN" sz="1600" dirty="0">
                <a:latin typeface="Times New Roman" panose="02020603050405020304" pitchFamily="18" charset="0"/>
                <a:hlinkClick r:id="rId1"/>
              </a:rPr>
              <a:t>https://github.com/cran-task-views/ctv/</a:t>
            </a:r>
            <a:endParaRPr lang="en-US" altLang="zh-CN" sz="1600" dirty="0">
              <a:latin typeface="Times New Roman" panose="02020603050405020304" pitchFamily="18" charset="0"/>
            </a:endParaRPr>
          </a:p>
          <a:p>
            <a:pPr lvl="2"/>
            <a:endParaRPr lang="en-US" altLang="zh-CN" sz="1600" dirty="0">
              <a:latin typeface="Times New Roman" panose="02020603050405020304" pitchFamily="18" charset="0"/>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2" name="Picture 1"/>
          <p:cNvPicPr>
            <a:picLocks noChangeAspect="1"/>
          </p:cNvPicPr>
          <p:nvPr/>
        </p:nvPicPr>
        <p:blipFill>
          <a:blip r:embed="rId2"/>
          <a:srcRect b="1478"/>
          <a:stretch>
            <a:fillRect/>
          </a:stretch>
        </p:blipFill>
        <p:spPr>
          <a:xfrm>
            <a:off x="7435215" y="513715"/>
            <a:ext cx="2922270" cy="6306185"/>
          </a:xfrm>
          <a:prstGeom prst="rect">
            <a:avLst/>
          </a:prstGeom>
        </p:spPr>
      </p:pic>
      <p:pic>
        <p:nvPicPr>
          <p:cNvPr id="5" name="Picture 4"/>
          <p:cNvPicPr>
            <a:picLocks noChangeAspect="1"/>
          </p:cNvPicPr>
          <p:nvPr/>
        </p:nvPicPr>
        <p:blipFill>
          <a:blip r:embed="rId3"/>
          <a:stretch>
            <a:fillRect/>
          </a:stretch>
        </p:blipFill>
        <p:spPr>
          <a:xfrm>
            <a:off x="9766968" y="1073070"/>
            <a:ext cx="2925832" cy="574683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10000"/>
              </a:lnSpc>
            </a:pPr>
            <a:r>
              <a:rPr lang="zh-CN" altLang="en-US" sz="2400" dirty="0">
                <a:latin typeface="Times New Roman" panose="02020603050405020304" pitchFamily="18" charset="0"/>
              </a:rPr>
              <a:t>使用包通常需要先安装，可以通过</a:t>
            </a:r>
            <a:r>
              <a:rPr lang="zh-CN" altLang="en-US" sz="24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install.packages</a:t>
            </a:r>
            <a:r>
              <a:rPr lang="en-US" altLang="zh-CN" sz="2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rPr>
              <a:t>函数进行安装，然后使用 </a:t>
            </a:r>
            <a:r>
              <a:rPr lang="en-US" altLang="zh-CN" sz="2000" dirty="0">
                <a:latin typeface="Times New Roman" panose="02020603050405020304" pitchFamily="18" charset="0"/>
                <a:cs typeface="Times New Roman" panose="02020603050405020304" pitchFamily="18" charset="0"/>
              </a:rPr>
              <a:t>library() </a:t>
            </a:r>
            <a:r>
              <a:rPr lang="zh-CN" altLang="en-US" sz="2400" dirty="0">
                <a:latin typeface="Times New Roman" panose="02020603050405020304" pitchFamily="18" charset="0"/>
              </a:rPr>
              <a:t>函数加载包。例如：</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pPr marL="0" indent="0">
              <a:lnSpc>
                <a:spcPct val="110000"/>
              </a:lnSpc>
              <a:buNone/>
            </a:pPr>
            <a:r>
              <a:rPr lang="zh-CN" altLang="en-US" sz="2400" b="1" dirty="0">
                <a:solidFill>
                  <a:srgbClr val="FF0000"/>
                </a:solidFill>
                <a:latin typeface="Times New Roman" panose="02020603050405020304" pitchFamily="18" charset="0"/>
              </a:rPr>
              <a:t>注意！在使用</a:t>
            </a:r>
            <a:r>
              <a:rPr lang="en-US" altLang="zh-CN" sz="2400" b="1" dirty="0" err="1">
                <a:solidFill>
                  <a:srgbClr val="FF0000"/>
                </a:solidFill>
                <a:latin typeface="Times New Roman" panose="02020603050405020304" pitchFamily="18" charset="0"/>
              </a:rPr>
              <a:t>install.packages</a:t>
            </a:r>
            <a:r>
              <a:rPr lang="en-US" altLang="zh-CN" sz="2400" b="1" dirty="0">
                <a:solidFill>
                  <a:srgbClr val="FF0000"/>
                </a:solidFill>
                <a:latin typeface="Times New Roman" panose="02020603050405020304" pitchFamily="18" charset="0"/>
              </a:rPr>
              <a:t>() </a:t>
            </a:r>
            <a:r>
              <a:rPr lang="zh-CN" altLang="en-US" sz="2400" b="1" dirty="0">
                <a:solidFill>
                  <a:srgbClr val="FF0000"/>
                </a:solidFill>
                <a:latin typeface="Times New Roman" panose="02020603050405020304" pitchFamily="18" charset="0"/>
              </a:rPr>
              <a:t>时，括号内要加引号！括号、引号均为英文</a:t>
            </a:r>
            <a:r>
              <a:rPr lang="zh-CN" altLang="en-US" sz="2400" b="1" dirty="0">
                <a:solidFill>
                  <a:srgbClr val="FF0000"/>
                </a:solidFill>
                <a:latin typeface="Times New Roman" panose="02020603050405020304" pitchFamily="18" charset="0"/>
              </a:rPr>
              <a:t>输入状态下的半角符号！</a:t>
            </a:r>
            <a:endParaRPr lang="en-US" altLang="zh-CN" sz="2400" b="1" dirty="0">
              <a:solidFill>
                <a:srgbClr val="FF0000"/>
              </a:solidFill>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sp>
        <p:nvSpPr>
          <p:cNvPr id="9"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3.6</a:t>
            </a:r>
            <a:r>
              <a:rPr lang="en-US" altLang="zh-CN" sz="3600" dirty="0">
                <a:ea typeface="华文楷体" panose="02010600040101010101" pitchFamily="2" charset="-122"/>
                <a:cs typeface="Times New Roman" panose="02020603050405020304" pitchFamily="18" charset="0"/>
              </a:rPr>
              <a:t> </a:t>
            </a:r>
            <a:r>
              <a:rPr lang="zh-CN" altLang="en-US" sz="3600" dirty="0">
                <a:ea typeface="华文楷体" panose="02010600040101010101" pitchFamily="2" charset="-122"/>
                <a:cs typeface="Times New Roman" panose="02020603050405020304" pitchFamily="18" charset="0"/>
              </a:rPr>
              <a:t>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a:t>
            </a:r>
            <a:r>
              <a:rPr lang="zh-CN" altLang="en-US" sz="3600" dirty="0">
                <a:ea typeface="华文楷体" panose="02010600040101010101" pitchFamily="2" charset="-122"/>
                <a:cs typeface="Times New Roman" panose="02020603050405020304" pitchFamily="18" charset="0"/>
                <a:sym typeface="+mn-ea"/>
              </a:rPr>
              <a:t>介绍与</a:t>
            </a:r>
            <a:r>
              <a:rPr lang="zh-CN" altLang="en-US" sz="3600" dirty="0">
                <a:ea typeface="华文楷体" panose="02010600040101010101" pitchFamily="2" charset="-122"/>
                <a:cs typeface="Times New Roman" panose="02020603050405020304" pitchFamily="18" charset="0"/>
              </a:rPr>
              <a:t>调用</a:t>
            </a:r>
            <a:endParaRPr lang="en-US" altLang="zh-CN" sz="3600" dirty="0"/>
          </a:p>
        </p:txBody>
      </p:sp>
      <p:pic>
        <p:nvPicPr>
          <p:cNvPr id="4" name="图片 3"/>
          <p:cNvPicPr>
            <a:picLocks noChangeAspect="1"/>
          </p:cNvPicPr>
          <p:nvPr>
            <p:custDataLst>
              <p:tags r:id="rId1"/>
            </p:custDataLst>
          </p:nvPr>
        </p:nvPicPr>
        <p:blipFill>
          <a:blip r:embed="rId2"/>
          <a:stretch>
            <a:fillRect/>
          </a:stretch>
        </p:blipFill>
        <p:spPr>
          <a:xfrm>
            <a:off x="2747010" y="3162935"/>
            <a:ext cx="6936740" cy="12496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20000"/>
              </a:lnSpc>
            </a:pPr>
            <a:r>
              <a:rPr lang="zh-CN" altLang="en-US" sz="2400" dirty="0">
                <a:latin typeface="Times New Roman" panose="02020603050405020304" pitchFamily="18" charset="0"/>
              </a:rPr>
              <a:t>安装和加载包后，可以使用其中的函数、数据集、文档等来帮助进行数据分析、可视化等任务。另外，也可以通过编写自己的包来扩展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的功能。</a:t>
            </a:r>
            <a:endParaRPr lang="en-US" altLang="zh-CN" sz="2400" dirty="0">
              <a:latin typeface="Times New Roman" panose="02020603050405020304" pitchFamily="18" charset="0"/>
            </a:endParaRPr>
          </a:p>
          <a:p>
            <a:pPr>
              <a:lnSpc>
                <a:spcPct val="120000"/>
              </a:lnSpc>
            </a:pPr>
            <a:r>
              <a:rPr lang="zh-CN" altLang="en-US" sz="2400" dirty="0">
                <a:latin typeface="Times New Roman" panose="02020603050405020304" pitchFamily="18" charset="0"/>
              </a:rPr>
              <a:t>可以在</a:t>
            </a:r>
            <a:r>
              <a:rPr lang="en-US" altLang="zh-CN" sz="2400" dirty="0">
                <a:latin typeface="Times New Roman" panose="02020603050405020304" pitchFamily="18" charset="0"/>
              </a:rPr>
              <a:t>PANE 4 </a:t>
            </a:r>
            <a:r>
              <a:rPr lang="zh-CN" altLang="en-US" sz="2400" dirty="0">
                <a:latin typeface="Times New Roman" panose="02020603050405020304" pitchFamily="18" charset="0"/>
              </a:rPr>
              <a:t>的</a:t>
            </a:r>
            <a:r>
              <a:rPr lang="en-US" altLang="zh-CN" sz="2400" dirty="0">
                <a:latin typeface="Times New Roman" panose="02020603050405020304" pitchFamily="18" charset="0"/>
              </a:rPr>
              <a:t>Packages</a:t>
            </a:r>
            <a:r>
              <a:rPr lang="zh-CN" altLang="en-US" sz="2400" dirty="0">
                <a:latin typeface="Times New Roman" panose="02020603050405020304" pitchFamily="18" charset="0"/>
              </a:rPr>
              <a:t>界面查找需要的包是否安装和有无加载。</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sp>
        <p:nvSpPr>
          <p:cNvPr id="6"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a:t>
            </a:r>
            <a:r>
              <a:rPr lang="zh-CN" altLang="en-US" sz="3600" dirty="0">
                <a:ea typeface="华文楷体" panose="02010600040101010101" pitchFamily="2" charset="-122"/>
                <a:cs typeface="Times New Roman" panose="02020603050405020304" pitchFamily="18" charset="0"/>
                <a:sym typeface="+mn-ea"/>
              </a:rPr>
              <a:t>介绍与</a:t>
            </a:r>
            <a:r>
              <a:rPr lang="zh-CN" altLang="en-US" sz="3600" dirty="0">
                <a:ea typeface="华文楷体" panose="02010600040101010101" pitchFamily="2" charset="-122"/>
                <a:cs typeface="Times New Roman" panose="02020603050405020304" pitchFamily="18" charset="0"/>
              </a:rPr>
              <a:t>调用</a:t>
            </a:r>
            <a:endParaRPr lang="en-US" altLang="zh-CN" sz="3600" dirty="0"/>
          </a:p>
        </p:txBody>
      </p:sp>
      <p:pic>
        <p:nvPicPr>
          <p:cNvPr id="4" name="内容占位符 3"/>
          <p:cNvPicPr>
            <a:picLocks noChangeAspect="1"/>
          </p:cNvPicPr>
          <p:nvPr>
            <p:ph sz="half" idx="2"/>
            <p:custDataLst>
              <p:tags r:id="rId1"/>
            </p:custDataLst>
          </p:nvPr>
        </p:nvPicPr>
        <p:blipFill>
          <a:blip r:embed="rId2"/>
          <a:stretch>
            <a:fillRect/>
          </a:stretch>
        </p:blipFill>
        <p:spPr>
          <a:xfrm>
            <a:off x="6096000" y="2575560"/>
            <a:ext cx="5561965" cy="170624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22730"/>
            <a:ext cx="10515600" cy="4351338"/>
          </a:xfrm>
        </p:spPr>
        <p:txBody>
          <a:bodyPr/>
          <a:lstStyle/>
          <a:p>
            <a:pPr>
              <a:lnSpc>
                <a:spcPct val="100000"/>
              </a:lnSpc>
            </a:pPr>
            <a:r>
              <a:rPr lang="zh-CN" altLang="en-US" sz="2400" dirty="0">
                <a:latin typeface="Times New Roman" panose="02020603050405020304" pitchFamily="18" charset="0"/>
              </a:rPr>
              <a:t>在安装</a:t>
            </a:r>
            <a:r>
              <a:rPr lang="en-US" altLang="zh-CN" sz="2400" dirty="0">
                <a:latin typeface="Times New Roman" panose="02020603050405020304" pitchFamily="18" charset="0"/>
              </a:rPr>
              <a:t>R</a:t>
            </a:r>
            <a:r>
              <a:rPr lang="zh-CN" altLang="en-US" sz="2400" dirty="0">
                <a:latin typeface="Times New Roman" panose="02020603050405020304" pitchFamily="18" charset="0"/>
              </a:rPr>
              <a:t>包时，可以通过指定不同的镜像地址来更改默认的</a:t>
            </a:r>
            <a:r>
              <a:rPr lang="en-US" altLang="zh-CN" sz="2400" dirty="0">
                <a:latin typeface="Times New Roman" panose="02020603050405020304" pitchFamily="18" charset="0"/>
              </a:rPr>
              <a:t>CRAN</a:t>
            </a:r>
            <a:r>
              <a:rPr lang="zh-CN" altLang="en-US" sz="2400" dirty="0">
                <a:latin typeface="Times New Roman" panose="02020603050405020304" pitchFamily="18" charset="0"/>
              </a:rPr>
              <a:t>镜像。</a:t>
            </a:r>
            <a:r>
              <a:rPr lang="en-US" altLang="zh-CN" sz="2400" dirty="0">
                <a:latin typeface="Times New Roman" panose="02020603050405020304" pitchFamily="18" charset="0"/>
              </a:rPr>
              <a:t>CRAN</a:t>
            </a:r>
            <a:r>
              <a:rPr lang="zh-CN" altLang="en-US" sz="2400" dirty="0">
                <a:latin typeface="Times New Roman" panose="02020603050405020304" pitchFamily="18" charset="0"/>
              </a:rPr>
              <a:t>是</a:t>
            </a:r>
            <a:r>
              <a:rPr lang="en-US" altLang="zh-CN" sz="2400" dirty="0">
                <a:latin typeface="Times New Roman" panose="02020603050405020304" pitchFamily="18" charset="0"/>
              </a:rPr>
              <a:t>R</a:t>
            </a:r>
            <a:r>
              <a:rPr lang="zh-CN" altLang="en-US" sz="2400" dirty="0">
                <a:latin typeface="Times New Roman" panose="02020603050405020304" pitchFamily="18" charset="0"/>
              </a:rPr>
              <a:t>语言的官方包管理库，包含了大量的</a:t>
            </a:r>
            <a:r>
              <a:rPr lang="en-US" altLang="zh-CN" sz="2400" dirty="0">
                <a:latin typeface="Times New Roman" panose="02020603050405020304" pitchFamily="18" charset="0"/>
              </a:rPr>
              <a:t>R</a:t>
            </a:r>
            <a:r>
              <a:rPr lang="zh-CN" altLang="en-US" sz="2400" dirty="0">
                <a:latin typeface="Times New Roman" panose="02020603050405020304" pitchFamily="18" charset="0"/>
              </a:rPr>
              <a:t>包。</a:t>
            </a:r>
            <a:endParaRPr lang="en-US" altLang="zh-CN" sz="2400" dirty="0">
              <a:latin typeface="Times New Roman" panose="02020603050405020304" pitchFamily="18" charset="0"/>
            </a:endParaRPr>
          </a:p>
          <a:p>
            <a:pPr latinLnBrk="1">
              <a:lnSpc>
                <a:spcPct val="100000"/>
              </a:lnSpc>
            </a:pPr>
            <a:r>
              <a:rPr lang="zh-CN" altLang="en-US" sz="2400" dirty="0">
                <a:latin typeface="Times New Roman" panose="02020603050405020304" pitchFamily="18" charset="0"/>
              </a:rPr>
              <a:t>镜像地址可进入</a:t>
            </a:r>
            <a:r>
              <a:rPr lang="en-US" altLang="zh-CN" sz="2400" dirty="0">
                <a:latin typeface="Times New Roman" panose="02020603050405020304" pitchFamily="18" charset="0"/>
                <a:hlinkClick r:id="rId1"/>
              </a:rPr>
              <a:t>https://mirrors.tuna.tsinghua.edu.cn/CRAN/</a:t>
            </a:r>
            <a:r>
              <a:rPr lang="zh-CN" altLang="en-US" sz="2400" dirty="0">
                <a:latin typeface="Times New Roman" panose="02020603050405020304" pitchFamily="18" charset="0"/>
              </a:rPr>
              <a:t>查询</a:t>
            </a:r>
            <a:endParaRPr lang="en-US" altLang="zh-CN" sz="2400" dirty="0">
              <a:latin typeface="Times New Roman" panose="02020603050405020304" pitchFamily="18" charset="0"/>
            </a:endParaRPr>
          </a:p>
          <a:p>
            <a:pPr>
              <a:lnSpc>
                <a:spcPct val="100000"/>
              </a:lnSpc>
            </a:pPr>
            <a:r>
              <a:rPr lang="zh-CN" altLang="en-US" sz="2400" dirty="0">
                <a:latin typeface="Times New Roman" panose="02020603050405020304" pitchFamily="18" charset="0"/>
              </a:rPr>
              <a:t>通常，我们会使用清华镜像以便顺畅的安装包</a:t>
            </a:r>
            <a:endParaRPr lang="en-US" altLang="zh-CN" sz="2400" dirty="0">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838200" y="3614466"/>
            <a:ext cx="10506075" cy="2895600"/>
          </a:xfrm>
          <a:prstGeom prst="rect">
            <a:avLst/>
          </a:prstGeom>
        </p:spPr>
      </p:pic>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3.7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镜像的选择</a:t>
            </a:r>
            <a:endParaRPr lang="en-US" altLang="zh-CN" sz="3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34795"/>
            <a:ext cx="10515600" cy="4351338"/>
          </a:xfrm>
        </p:spPr>
        <p:txBody>
          <a:bodyPr/>
          <a:lstStyle/>
          <a:p>
            <a:pPr>
              <a:lnSpc>
                <a:spcPct val="150000"/>
              </a:lnSpc>
            </a:pPr>
            <a:r>
              <a:rPr lang="zh-CN" altLang="en-US" sz="2400" dirty="0">
                <a:latin typeface="Times New Roman" panose="02020603050405020304" pitchFamily="18" charset="0"/>
              </a:rPr>
              <a:t>可以使用如下代码更改全局镜像地址，以清华地址为例</a:t>
            </a:r>
            <a:endParaRPr lang="en-US" altLang="zh-CN" sz="2400" dirty="0">
              <a:latin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options(repos = c(CRAN = "</a:t>
            </a:r>
            <a:r>
              <a:rPr lang="en-US" altLang="zh-CN" sz="2000" dirty="0">
                <a:solidFill>
                  <a:srgbClr val="FF0000"/>
                </a:solidFill>
                <a:latin typeface="Times New Roman" panose="02020603050405020304" pitchFamily="18" charset="0"/>
                <a:cs typeface="Times New Roman" panose="02020603050405020304" pitchFamily="18" charset="0"/>
              </a:rPr>
              <a:t>https://mirrors.tuna.tsinghua.edu.cn/CRAN/</a:t>
            </a:r>
            <a:r>
              <a:rPr lang="en-US" altLang="zh-CN" sz="2000" dirty="0">
                <a:latin typeface="Times New Roman" panose="02020603050405020304" pitchFamily="18" charset="0"/>
                <a:cs typeface="Times New Roman" panose="02020603050405020304" pitchFamily="18" charset="0"/>
              </a:rPr>
              <a:t>"))</a:t>
            </a:r>
            <a:endParaRPr lang="en-US" altLang="zh-CN" sz="3200" dirty="0">
              <a:latin typeface="Monaco" pitchFamily="2" charset="77"/>
            </a:endParaRPr>
          </a:p>
          <a:p>
            <a:pPr>
              <a:lnSpc>
                <a:spcPct val="150000"/>
              </a:lnSpc>
            </a:pPr>
            <a:r>
              <a:rPr lang="zh-CN" altLang="en-US" sz="2400" dirty="0">
                <a:latin typeface="Times New Roman" panose="02020603050405020304" pitchFamily="18" charset="0"/>
              </a:rPr>
              <a:t> 查询当前默认全局镜像，使用以下代码</a:t>
            </a:r>
            <a:endParaRPr lang="en-US" altLang="zh-CN" sz="2400" b="1" dirty="0">
              <a:solidFill>
                <a:srgbClr val="FF0000"/>
              </a:solidFill>
              <a:latin typeface="Times New Roman" panose="02020603050405020304" pitchFamily="18" charset="0"/>
            </a:endParaRPr>
          </a:p>
          <a:p>
            <a:pPr marL="0" indent="0">
              <a:lnSpc>
                <a:spcPct val="150000"/>
              </a:lnSpc>
              <a:buNone/>
            </a:pPr>
            <a:r>
              <a:rPr lang="en-US" altLang="zh-CN" sz="2400" b="1" dirty="0">
                <a:solidFill>
                  <a:srgbClr val="FF0000"/>
                </a:solidFill>
                <a:latin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getOption</a:t>
            </a:r>
            <a:r>
              <a:rPr lang="en-US" altLang="zh-CN" sz="1800" dirty="0">
                <a:latin typeface="Times New Roman" panose="02020603050405020304" pitchFamily="18" charset="0"/>
                <a:cs typeface="Times New Roman" panose="02020603050405020304" pitchFamily="18" charset="0"/>
              </a:rPr>
              <a:t>("repos")</a:t>
            </a:r>
            <a:endParaRPr lang="zh-CN" altLang="en-US" sz="2000" dirty="0">
              <a:latin typeface="Times New Roman" panose="02020603050405020304" pitchFamily="18" charset="0"/>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3.7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镜像的选择</a:t>
            </a:r>
            <a:endParaRPr lang="en-US" altLang="zh-CN" sz="3600" dirty="0"/>
          </a:p>
        </p:txBody>
      </p:sp>
      <p:pic>
        <p:nvPicPr>
          <p:cNvPr id="2" name="图片 1"/>
          <p:cNvPicPr>
            <a:picLocks noChangeAspect="1"/>
          </p:cNvPicPr>
          <p:nvPr>
            <p:custDataLst>
              <p:tags r:id="rId1"/>
            </p:custDataLst>
          </p:nvPr>
        </p:nvPicPr>
        <p:blipFill>
          <a:blip r:embed="rId2"/>
          <a:stretch>
            <a:fillRect/>
          </a:stretch>
        </p:blipFill>
        <p:spPr>
          <a:xfrm>
            <a:off x="1005840" y="4586605"/>
            <a:ext cx="10179685" cy="11385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pPr marL="0" indent="0" algn="ctr">
              <a:buNone/>
            </a:pPr>
            <a:endParaRPr lang="en-US" altLang="zh-CN" sz="4800" b="1" dirty="0">
              <a:solidFill>
                <a:srgbClr val="FF0000"/>
              </a:solidFill>
            </a:endParaRPr>
          </a:p>
          <a:p>
            <a:pPr marL="0" indent="0" algn="ctr">
              <a:buNone/>
            </a:pPr>
            <a:endParaRPr lang="en-US" altLang="zh-CN" sz="4800" b="1" dirty="0">
              <a:solidFill>
                <a:srgbClr val="FF0000"/>
              </a:solidFill>
            </a:endParaRPr>
          </a:p>
          <a:p>
            <a:pPr marL="0" indent="0">
              <a:buNone/>
            </a:pPr>
            <a:r>
              <a:rPr lang="en-US" altLang="zh-CN" sz="4800" b="1" dirty="0">
                <a:solidFill>
                  <a:srgbClr val="FF0000"/>
                </a:solidFill>
              </a:rPr>
              <a:t>   </a:t>
            </a:r>
            <a:r>
              <a:rPr lang="zh-CN" altLang="en-US" sz="4800" b="1" dirty="0">
                <a:solidFill>
                  <a:srgbClr val="FF0000"/>
                </a:solidFill>
              </a:rPr>
              <a:t>方法一</a:t>
            </a:r>
            <a:endParaRPr lang="zh-CN" altLang="en-US" sz="4800" b="1" dirty="0">
              <a:solidFill>
                <a:srgbClr val="FF0000"/>
              </a:solidFill>
            </a:endParaRPr>
          </a:p>
          <a:p>
            <a:pPr marL="0" indent="0">
              <a:buNone/>
            </a:pPr>
            <a:endParaRPr lang="zh-CN" altLang="en-US" dirty="0"/>
          </a:p>
        </p:txBody>
      </p:sp>
      <p:sp>
        <p:nvSpPr>
          <p:cNvPr id="6" name="文本框 5"/>
          <p:cNvSpPr txBox="1"/>
          <p:nvPr/>
        </p:nvSpPr>
        <p:spPr>
          <a:xfrm>
            <a:off x="5444833" y="4161743"/>
            <a:ext cx="5908967" cy="1308735"/>
          </a:xfrm>
          <a:prstGeom prst="rect">
            <a:avLst/>
          </a:prstGeom>
          <a:noFill/>
        </p:spPr>
        <p:txBody>
          <a:bodyPr wrap="square" rtlCol="0">
            <a:spAutoFit/>
          </a:bodyPr>
          <a:lstStyle/>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i</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nstall.packages</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installr”</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library(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installr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i</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nstall.Rtools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内容占位符 8"/>
          <p:cNvPicPr>
            <a:picLocks noGrp="1" noChangeAspect="1"/>
          </p:cNvPicPr>
          <p:nvPr>
            <p:ph sz="half" idx="2"/>
          </p:nvPr>
        </p:nvPicPr>
        <p:blipFill rotWithShape="1">
          <a:blip r:embed="rId1"/>
          <a:srcRect r="59006" b="74218"/>
          <a:stretch>
            <a:fillRect/>
          </a:stretch>
        </p:blipFill>
        <p:spPr>
          <a:xfrm>
            <a:off x="5444833" y="1690688"/>
            <a:ext cx="4685614" cy="2210162"/>
          </a:xfrm>
          <a:prstGeom prst="rect">
            <a:avLst/>
          </a:prstGeom>
        </p:spPr>
      </p:pic>
      <p:sp>
        <p:nvSpPr>
          <p:cNvPr id="8"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3.8 </a:t>
            </a:r>
            <a:r>
              <a:rPr lang="zh-CN" altLang="en-US" sz="3600" dirty="0">
                <a:ea typeface="华文楷体" panose="02010600040101010101" pitchFamily="2" charset="-122"/>
                <a:cs typeface="Times New Roman" panose="02020603050405020304" pitchFamily="18" charset="0"/>
              </a:rPr>
              <a:t>安装</a:t>
            </a:r>
            <a:r>
              <a:rPr lang="en-US" altLang="zh-CN" sz="3600" dirty="0" err="1">
                <a:ea typeface="华文楷体" panose="02010600040101010101" pitchFamily="2" charset="-122"/>
                <a:cs typeface="Times New Roman" panose="02020603050405020304" pitchFamily="18" charset="0"/>
              </a:rPr>
              <a:t>Rtools</a:t>
            </a:r>
            <a:r>
              <a:rPr lang="en-US" altLang="zh-CN" sz="3600" dirty="0">
                <a:ea typeface="华文楷体" panose="02010600040101010101" pitchFamily="2" charset="-122"/>
                <a:cs typeface="Times New Roman" panose="02020603050405020304" pitchFamily="18" charset="0"/>
              </a:rPr>
              <a:t> (Windows)</a:t>
            </a:r>
            <a:endParaRPr lang="en-US" altLang="zh-CN" sz="36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dirty="0"/>
              <a:t>可能出现的</a:t>
            </a:r>
            <a:r>
              <a:rPr lang="en-US" altLang="zh-CN" sz="3200" dirty="0"/>
              <a:t>bug</a:t>
            </a:r>
            <a:endParaRPr lang="en-US" altLang="zh-CN" sz="3200" dirty="0"/>
          </a:p>
          <a:p>
            <a:endParaRPr lang="en-US" altLang="zh-CN" sz="3200" dirty="0"/>
          </a:p>
          <a:p>
            <a:endParaRPr lang="en-US" altLang="zh-CN" sz="3200" dirty="0"/>
          </a:p>
          <a:p>
            <a:endParaRPr lang="zh-CN" altLang="en-US" sz="3200" dirty="0"/>
          </a:p>
          <a:p>
            <a:r>
              <a:rPr lang="zh-CN" altLang="en-US" sz="3200" dirty="0"/>
              <a:t>解决方法：将</a:t>
            </a:r>
            <a:r>
              <a:rPr lang="en-US" altLang="zh-CN" sz="3200" dirty="0">
                <a:latin typeface="Times New Roman" panose="02020603050405020304" pitchFamily="18" charset="0"/>
                <a:cs typeface="Times New Roman" panose="02020603050405020304" pitchFamily="18" charset="0"/>
              </a:rPr>
              <a:t>install</a:t>
            </a:r>
            <a:r>
              <a:rPr lang="zh-CN" altLang="en-US" sz="3200" dirty="0"/>
              <a:t>函数改为：</a:t>
            </a:r>
            <a:endParaRPr lang="en-US" altLang="zh-CN" dirty="0"/>
          </a:p>
          <a:p>
            <a:pPr marL="0" indent="0">
              <a:buNone/>
            </a:pPr>
            <a:r>
              <a:rPr lang="en-US" altLang="zh-CN" sz="3200" dirty="0">
                <a:latin typeface="Times New Roman" panose="02020603050405020304" pitchFamily="18" charset="0"/>
                <a:cs typeface="Times New Roman" panose="02020603050405020304" pitchFamily="18" charset="0"/>
              </a:rPr>
              <a:t>	&gt; </a:t>
            </a:r>
            <a:r>
              <a:rPr lang="en-US" altLang="zh-CN" dirty="0" err="1">
                <a:latin typeface="Times New Roman" panose="02020603050405020304" pitchFamily="18" charset="0"/>
                <a:cs typeface="Times New Roman" panose="02020603050405020304" pitchFamily="18" charset="0"/>
              </a:rPr>
              <a:t>install.packages</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installr</a:t>
            </a:r>
            <a:r>
              <a:rPr lang="en-US" altLang="zh-CN" dirty="0">
                <a:latin typeface="Times New Roman" panose="02020603050405020304" pitchFamily="18" charset="0"/>
                <a:cs typeface="Times New Roman" panose="02020603050405020304" pitchFamily="18" charset="0"/>
              </a:rPr>
              <a:t>", type="binary")</a:t>
            </a:r>
            <a:endParaRPr lang="en-US" altLang="zh-CN" sz="3600" dirty="0">
              <a:latin typeface="Times New Roman" panose="02020603050405020304" pitchFamily="18" charset="0"/>
              <a:cs typeface="Times New Roman" panose="02020603050405020304" pitchFamily="18" charset="0"/>
            </a:endParaRPr>
          </a:p>
          <a:p>
            <a:endParaRPr lang="en-US" altLang="zh-CN" sz="36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1"/>
          <a:srcRect t="10031" b="1"/>
          <a:stretch>
            <a:fillRect/>
          </a:stretch>
        </p:blipFill>
        <p:spPr>
          <a:xfrm>
            <a:off x="1108710" y="2447290"/>
            <a:ext cx="10133330" cy="982345"/>
          </a:xfrm>
          <a:prstGeom prst="rect">
            <a:avLst/>
          </a:prstGeom>
        </p:spPr>
      </p:pic>
      <p:sp>
        <p:nvSpPr>
          <p:cNvPr id="9" name="Title 6"/>
          <p:cNvSpPr>
            <a:spLocks noGrp="1"/>
          </p:cNvSpPr>
          <p:nvPr>
            <p:ph type="title"/>
          </p:nvPr>
        </p:nvSpPr>
        <p:spPr>
          <a:xfrm>
            <a:off x="838200" y="365125"/>
            <a:ext cx="10515600" cy="1325563"/>
          </a:xfrm>
        </p:spPr>
        <p:txBody>
          <a:bodyPr anchor="ctr"/>
          <a:lstStyle/>
          <a:p>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3.8 </a:t>
            </a:r>
            <a:r>
              <a:rPr lang="zh-CN" altLang="en-US"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安装</a:t>
            </a:r>
            <a:r>
              <a:rPr lang="en-US" altLang="zh-CN" sz="3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Rtools</a:t>
            </a:r>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(Windows)</a:t>
            </a:r>
            <a:endParaRPr lang="en-US" altLang="zh-CN" sz="36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half" idx="1"/>
          </p:nvPr>
        </p:nvSpPr>
        <p:spPr/>
        <p:txBody>
          <a:bodyPr/>
          <a:lstStyle/>
          <a:p>
            <a:pPr marL="0" indent="0">
              <a:buNone/>
            </a:pPr>
            <a:endParaRPr lang="en-US" altLang="zh-CN" sz="4800" b="1" dirty="0">
              <a:solidFill>
                <a:srgbClr val="FF0000"/>
              </a:solidFill>
            </a:endParaRPr>
          </a:p>
          <a:p>
            <a:pPr marL="0" indent="0">
              <a:buNone/>
            </a:pPr>
            <a:endParaRPr lang="en-US" altLang="zh-CN" sz="4800" b="1" dirty="0">
              <a:solidFill>
                <a:srgbClr val="FF0000"/>
              </a:solidFill>
            </a:endParaRPr>
          </a:p>
          <a:p>
            <a:pPr marL="0" indent="0">
              <a:buNone/>
            </a:pPr>
            <a:r>
              <a:rPr lang="en-US" altLang="zh-CN" sz="4800" b="1" dirty="0">
                <a:solidFill>
                  <a:srgbClr val="FF0000"/>
                </a:solidFill>
              </a:rPr>
              <a:t>   </a:t>
            </a:r>
            <a:r>
              <a:rPr lang="zh-CN" altLang="en-US" sz="4800" b="1" dirty="0">
                <a:solidFill>
                  <a:srgbClr val="FF0000"/>
                </a:solidFill>
              </a:rPr>
              <a:t>方法二</a:t>
            </a:r>
            <a:endParaRPr lang="zh-CN" altLang="en-US" sz="4800" b="1" dirty="0">
              <a:solidFill>
                <a:srgbClr val="FF0000"/>
              </a:solidFill>
            </a:endParaRPr>
          </a:p>
        </p:txBody>
      </p:sp>
      <p:sp>
        <p:nvSpPr>
          <p:cNvPr id="10" name="文本框 9"/>
          <p:cNvSpPr txBox="1"/>
          <p:nvPr/>
        </p:nvSpPr>
        <p:spPr>
          <a:xfrm>
            <a:off x="5444833" y="3883613"/>
            <a:ext cx="6128858" cy="1918335"/>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使用</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rtools</a:t>
            </a:r>
            <a:r>
              <a:rPr lang="en-US" altLang="zh-CN" sz="3600" dirty="0">
                <a:latin typeface="Times New Roman" panose="02020603050405020304" pitchFamily="18" charset="0"/>
                <a:ea typeface="楷体" panose="02010609060101010101" pitchFamily="49" charset="-122"/>
              </a:rPr>
              <a:t>43</a:t>
            </a:r>
            <a:r>
              <a:rPr lang="zh-CN" altLang="en-US" sz="3600" dirty="0">
                <a:latin typeface="Times New Roman" panose="02020603050405020304" pitchFamily="18" charset="0"/>
                <a:ea typeface="楷体" panose="02010609060101010101" pitchFamily="49" charset="-122"/>
              </a:rPr>
              <a:t>安装包进行安装</a:t>
            </a:r>
            <a:endParaRPr lang="en-US" altLang="zh-CN" sz="3600" dirty="0">
              <a:latin typeface="Times New Roman" panose="02020603050405020304" pitchFamily="18" charset="0"/>
              <a:ea typeface="楷体" panose="02010609060101010101" pitchFamily="49" charset="-122"/>
            </a:endParaRPr>
          </a:p>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安装完成后需要配置环境</a:t>
            </a:r>
            <a:endParaRPr lang="en-US" altLang="zh-CN" sz="3600" dirty="0">
              <a:latin typeface="Times New Roman" panose="02020603050405020304" pitchFamily="18" charset="0"/>
              <a:ea typeface="楷体" panose="02010609060101010101" pitchFamily="49" charset="-122"/>
            </a:endParaRPr>
          </a:p>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最好安装至 </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3600" dirty="0">
                <a:latin typeface="Times New Roman" panose="02020603050405020304" pitchFamily="18" charset="0"/>
                <a:ea typeface="楷体" panose="02010609060101010101" pitchFamily="49" charset="-122"/>
              </a:rPr>
              <a:t> </a:t>
            </a:r>
            <a:r>
              <a:rPr lang="zh-CN" altLang="en-US" sz="3600" dirty="0">
                <a:latin typeface="Times New Roman" panose="02020603050405020304" pitchFamily="18" charset="0"/>
                <a:ea typeface="楷体" panose="02010609060101010101" pitchFamily="49" charset="-122"/>
              </a:rPr>
              <a:t>相同目录</a:t>
            </a:r>
            <a:endParaRPr lang="zh-CN" altLang="en-US" sz="3600" dirty="0">
              <a:latin typeface="Times New Roman" panose="02020603050405020304" pitchFamily="18" charset="0"/>
              <a:ea typeface="楷体" panose="02010609060101010101" pitchFamily="49" charset="-122"/>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3.8 </a:t>
            </a:r>
            <a:r>
              <a:rPr lang="zh-CN" altLang="en-US"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安装</a:t>
            </a:r>
            <a:r>
              <a:rPr lang="en-US" altLang="zh-CN" sz="3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Rtools</a:t>
            </a:r>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(Windows)</a:t>
            </a:r>
            <a:endParaRPr lang="en-US" altLang="zh-CN" sz="3600" dirty="0"/>
          </a:p>
        </p:txBody>
      </p:sp>
      <p:pic>
        <p:nvPicPr>
          <p:cNvPr id="3" name="内容占位符 2"/>
          <p:cNvPicPr>
            <a:picLocks noChangeAspect="1"/>
          </p:cNvPicPr>
          <p:nvPr>
            <p:ph sz="half" idx="2"/>
            <p:custDataLst>
              <p:tags r:id="rId1"/>
            </p:custDataLst>
          </p:nvPr>
        </p:nvPicPr>
        <p:blipFill>
          <a:blip r:embed="rId2"/>
          <a:stretch>
            <a:fillRect/>
          </a:stretch>
        </p:blipFill>
        <p:spPr>
          <a:xfrm>
            <a:off x="7225665" y="1691005"/>
            <a:ext cx="1590675" cy="20288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3.8.1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tools Windows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环境</a:t>
            </a:r>
            <a:endParaRPr lang="en-US" altLang="zh-CN" sz="3600" dirty="0"/>
          </a:p>
        </p:txBody>
      </p:sp>
      <p:pic>
        <p:nvPicPr>
          <p:cNvPr id="4" name="图片 3"/>
          <p:cNvPicPr>
            <a:picLocks noChangeAspect="1"/>
          </p:cNvPicPr>
          <p:nvPr>
            <p:custDataLst>
              <p:tags r:id="rId1"/>
            </p:custDataLst>
          </p:nvPr>
        </p:nvPicPr>
        <p:blipFill>
          <a:blip r:embed="rId2"/>
          <a:stretch>
            <a:fillRect/>
          </a:stretch>
        </p:blipFill>
        <p:spPr>
          <a:xfrm>
            <a:off x="745490" y="1327150"/>
            <a:ext cx="6626225" cy="134556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156460" y="1882775"/>
            <a:ext cx="4197985" cy="4742815"/>
          </a:xfrm>
          <a:prstGeom prst="rect">
            <a:avLst/>
          </a:prstGeom>
        </p:spPr>
      </p:pic>
      <p:sp>
        <p:nvSpPr>
          <p:cNvPr id="8" name="矩形 7"/>
          <p:cNvSpPr/>
          <p:nvPr>
            <p:custDataLst>
              <p:tags r:id="rId5"/>
            </p:custDataLst>
          </p:nvPr>
        </p:nvSpPr>
        <p:spPr>
          <a:xfrm>
            <a:off x="4664075" y="5657850"/>
            <a:ext cx="1504950" cy="367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pic>
        <p:nvPicPr>
          <p:cNvPr id="10" name="图片 9"/>
          <p:cNvPicPr>
            <a:picLocks noChangeAspect="1"/>
          </p:cNvPicPr>
          <p:nvPr>
            <p:custDataLst>
              <p:tags r:id="rId6"/>
            </p:custDataLst>
          </p:nvPr>
        </p:nvPicPr>
        <p:blipFill>
          <a:blip r:embed="rId7"/>
          <a:stretch>
            <a:fillRect/>
          </a:stretch>
        </p:blipFill>
        <p:spPr>
          <a:xfrm>
            <a:off x="6638925" y="1920240"/>
            <a:ext cx="4780915" cy="2338070"/>
          </a:xfrm>
          <a:prstGeom prst="rect">
            <a:avLst/>
          </a:prstGeom>
        </p:spPr>
      </p:pic>
      <p:sp>
        <p:nvSpPr>
          <p:cNvPr id="11" name="文本框 10"/>
          <p:cNvSpPr txBox="1"/>
          <p:nvPr/>
        </p:nvSpPr>
        <p:spPr>
          <a:xfrm>
            <a:off x="6809105" y="4615815"/>
            <a:ext cx="4304665" cy="1004570"/>
          </a:xfrm>
          <a:prstGeom prst="rect">
            <a:avLst/>
          </a:prstGeom>
          <a:noFill/>
        </p:spPr>
        <p:txBody>
          <a:bodyPr wrap="square" rtlCol="0">
            <a:spAutoFit/>
          </a:bodyPr>
          <a:p>
            <a:pPr>
              <a:lnSpc>
                <a:spcPct val="110000"/>
              </a:lnSpc>
            </a:pPr>
            <a:r>
              <a:rPr lang="zh-CN" altLang="en-US"/>
              <a:t>点击</a:t>
            </a:r>
            <a:r>
              <a:rPr lang="zh-CN" altLang="en-US"/>
              <a:t>编辑，添加</a:t>
            </a:r>
            <a:r>
              <a:rPr lang="zh-CN" altLang="en-US">
                <a:latin typeface="Times New Roman" panose="02020603050405020304" pitchFamily="18" charset="0"/>
                <a:cs typeface="Times New Roman" panose="02020603050405020304" pitchFamily="18" charset="0"/>
              </a:rPr>
              <a:t>rtools4</a:t>
            </a:r>
            <a:r>
              <a:rPr lang="en-US" altLang="zh-CN">
                <a:latin typeface="Times New Roman" panose="02020603050405020304" pitchFamily="18" charset="0"/>
                <a:cs typeface="Times New Roman" panose="02020603050405020304" pitchFamily="18" charset="0"/>
              </a:rPr>
              <a:t>3</a:t>
            </a:r>
            <a:r>
              <a:rPr lang="zh-CN" altLang="en-US"/>
              <a:t>的</a:t>
            </a:r>
            <a:r>
              <a:rPr lang="zh-CN" altLang="en-US">
                <a:latin typeface="Times New Roman" panose="02020603050405020304" pitchFamily="18" charset="0"/>
                <a:cs typeface="Times New Roman" panose="02020603050405020304" pitchFamily="18" charset="0"/>
                <a:sym typeface="+mn-ea"/>
              </a:rPr>
              <a:t>bin</a:t>
            </a:r>
            <a:r>
              <a:rPr lang="zh-CN" altLang="en-US"/>
              <a:t>目录，以及</a:t>
            </a:r>
            <a:r>
              <a:rPr lang="zh-CN" altLang="en-US">
                <a:latin typeface="Times New Roman" panose="02020603050405020304" pitchFamily="18" charset="0"/>
                <a:cs typeface="Times New Roman" panose="02020603050405020304" pitchFamily="18" charset="0"/>
              </a:rPr>
              <a:t>rtools</a:t>
            </a:r>
            <a:r>
              <a:rPr lang="en-US" altLang="zh-CN">
                <a:latin typeface="Times New Roman" panose="02020603050405020304" pitchFamily="18" charset="0"/>
                <a:cs typeface="Times New Roman" panose="02020603050405020304" pitchFamily="18" charset="0"/>
              </a:rPr>
              <a:t>43</a:t>
            </a:r>
            <a:r>
              <a:rPr lang="zh-CN" altLang="en-US"/>
              <a:t>的</a:t>
            </a:r>
            <a:r>
              <a:rPr lang="zh-CN" altLang="en-US">
                <a:latin typeface="Times New Roman" panose="02020603050405020304" pitchFamily="18" charset="0"/>
                <a:cs typeface="Times New Roman" panose="02020603050405020304" pitchFamily="18" charset="0"/>
              </a:rPr>
              <a:t>usr/bin</a:t>
            </a:r>
            <a:r>
              <a:rPr lang="zh-CN" altLang="en-US"/>
              <a:t>目录</a:t>
            </a:r>
            <a:endParaRPr lang="zh-CN" altLang="en-US"/>
          </a:p>
          <a:p>
            <a:pPr>
              <a:lnSpc>
                <a:spcPct val="110000"/>
              </a:lnSpc>
            </a:pPr>
            <a:r>
              <a:rPr lang="zh-CN" altLang="en-US"/>
              <a:t>如</a:t>
            </a:r>
            <a:r>
              <a:rPr lang="en-US" altLang="zh-CN"/>
              <a:t>: </a:t>
            </a:r>
            <a:r>
              <a:rPr lang="en-US" altLang="zh-CN">
                <a:latin typeface="Times New Roman" panose="02020603050405020304" pitchFamily="18" charset="0"/>
                <a:cs typeface="Times New Roman" panose="02020603050405020304" pitchFamily="18" charset="0"/>
              </a:rPr>
              <a:t>D:\rtools43\bin, D:\rtools43\usr\bin</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1"/>
          <a:stretch>
            <a:fillRect/>
          </a:stretch>
        </p:blipFill>
        <p:spPr>
          <a:xfrm>
            <a:off x="3657183" y="1690688"/>
            <a:ext cx="4877633" cy="4351338"/>
          </a:xfrm>
          <a:prstGeom prst="rect">
            <a:avLst/>
          </a:prstGeom>
        </p:spPr>
      </p:pic>
      <p:sp>
        <p:nvSpPr>
          <p:cNvPr id="9" name="文本框 8"/>
          <p:cNvSpPr txBox="1"/>
          <p:nvPr/>
        </p:nvSpPr>
        <p:spPr>
          <a:xfrm>
            <a:off x="4817444" y="6042026"/>
            <a:ext cx="2557110" cy="523220"/>
          </a:xfrm>
          <a:prstGeom prst="rect">
            <a:avLst/>
          </a:prstGeom>
          <a:noFill/>
        </p:spPr>
        <p:txBody>
          <a:bodyPr wrap="none" rtlCol="0">
            <a:spAutoFit/>
          </a:bodyPr>
          <a:lstStyle/>
          <a:p>
            <a:r>
              <a:rPr lang="zh-CN" altLang="en-US" sz="2800" dirty="0">
                <a:latin typeface="Times New Roman" panose="02020603050405020304" pitchFamily="18" charset="0"/>
                <a:ea typeface="楷体" panose="02010609060101010101" pitchFamily="49" charset="-122"/>
              </a:rPr>
              <a:t>需要安装</a:t>
            </a:r>
            <a:r>
              <a:rPr lang="en-US" altLang="zh-CN" sz="2800" dirty="0" err="1">
                <a:latin typeface="Times New Roman" panose="02020603050405020304" pitchFamily="18" charset="0"/>
                <a:ea typeface="楷体" panose="02010609060101010101" pitchFamily="49" charset="-122"/>
              </a:rPr>
              <a:t>Xcode</a:t>
            </a:r>
            <a:endParaRPr lang="en-US" altLang="zh-CN" sz="2800" dirty="0">
              <a:latin typeface="Times New Roman" panose="02020603050405020304" pitchFamily="18" charset="0"/>
              <a:ea typeface="楷体" panose="02010609060101010101" pitchFamily="49" charset="-122"/>
            </a:endParaRPr>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3.8.2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Rtools Mac</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环境</a:t>
            </a:r>
            <a:endParaRPr lang="en-US" altLang="zh-CN"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8199" y="1825625"/>
            <a:ext cx="4393558" cy="4351338"/>
          </a:xfrm>
        </p:spPr>
        <p:txBody>
          <a:bodyPr/>
          <a:lstStyle/>
          <a:p>
            <a:pPr marL="0" indent="0">
              <a:buNone/>
            </a:pPr>
            <a:r>
              <a:rPr lang="zh-CN" altLang="en-US" dirty="0"/>
              <a:t>问题一</a:t>
            </a:r>
            <a:endParaRPr lang="en-US" altLang="zh-CN" dirty="0"/>
          </a:p>
          <a:p>
            <a:pPr marL="0" indent="0">
              <a:buNone/>
            </a:pPr>
            <a:endParaRPr lang="en-US" altLang="zh-CN" dirty="0"/>
          </a:p>
          <a:p>
            <a:pPr marL="0" indent="0">
              <a:buNone/>
            </a:pPr>
            <a:r>
              <a:rPr lang="en-US" altLang="zh-CN" dirty="0">
                <a:solidFill>
                  <a:srgbClr val="505050"/>
                </a:solidFill>
                <a:latin typeface="Times New Roman" panose="02020603050405020304" pitchFamily="18" charset="0"/>
                <a:cs typeface="Times New Roman" panose="02020603050405020304" pitchFamily="18" charset="0"/>
              </a:rPr>
              <a:t>Results from supervised machine learning analyses</a:t>
            </a:r>
            <a:endParaRPr lang="en-US" altLang="zh-CN" dirty="0">
              <a:solidFill>
                <a:srgbClr val="505050"/>
              </a:solidFill>
              <a:latin typeface="Times New Roman" panose="02020603050405020304" pitchFamily="18" charset="0"/>
              <a:cs typeface="Times New Roman" panose="02020603050405020304" pitchFamily="18" charset="0"/>
            </a:endParaRPr>
          </a:p>
          <a:p>
            <a:endParaRPr lang="en-US" altLang="zh-CN" dirty="0">
              <a:solidFill>
                <a:srgbClr val="505050"/>
              </a:solidFill>
              <a:latin typeface="Times New Roman" panose="02020603050405020304" pitchFamily="18" charset="0"/>
              <a:cs typeface="Times New Roman" panose="02020603050405020304" pitchFamily="18" charset="0"/>
            </a:endParaRPr>
          </a:p>
          <a:p>
            <a:pPr marL="0" indent="0">
              <a:buNone/>
            </a:pPr>
            <a:r>
              <a:rPr lang="en-US" altLang="zh-CN" sz="2000" b="1" dirty="0">
                <a:solidFill>
                  <a:srgbClr val="505050"/>
                </a:solidFill>
                <a:latin typeface="Times New Roman" panose="02020603050405020304" pitchFamily="18" charset="0"/>
                <a:cs typeface="Times New Roman" panose="02020603050405020304" pitchFamily="18" charset="0"/>
              </a:rPr>
              <a:t>—— Complex Social Integration(CSI)</a:t>
            </a:r>
            <a:endParaRPr lang="zh-CN" altLang="en-US" sz="2000" b="1" dirty="0">
              <a:solidFill>
                <a:srgbClr val="505050"/>
              </a:solidFill>
              <a:latin typeface="Times New Roman" panose="02020603050405020304" pitchFamily="18" charset="0"/>
              <a:cs typeface="Times New Roman" panose="02020603050405020304" pitchFamily="18" charset="0"/>
            </a:endParaRPr>
          </a:p>
          <a:p>
            <a:pPr marL="0" indent="0">
              <a:buNone/>
            </a:pPr>
            <a:endParaRPr lang="zh-CN" altLang="en-US"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descr="https://scholardata.cdn.ivysci.com/202302272316/dbcf64e7277099372197b3de7ead16ce/pdf_figures/1dc1767dd82ec63487278dad6b41ab32/figures/6-FIGURE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195" y="1217897"/>
            <a:ext cx="5040000" cy="4959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cholardata.cdn.ivysci.com/202302272316/3800edf4574a32ee5c1b410e2fb356d7/pdf_figures/1dc1767dd82ec63487278dad6b41ab32/figures/8-FIGURE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195" y="1219698"/>
            <a:ext cx="5040000" cy="49572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20000"/>
              </a:lnSpc>
              <a:buNone/>
            </a:pPr>
            <a:r>
              <a:rPr lang="zh-CN" altLang="en-US" b="1" dirty="0">
                <a:cs typeface="Times New Roman" panose="02020603050405020304" pitchFamily="18" charset="0"/>
              </a:rPr>
              <a:t>在</a:t>
            </a:r>
            <a:r>
              <a:rPr lang="en-US" altLang="zh-CN" b="1" dirty="0">
                <a:latin typeface="Times New Roman" panose="02020603050405020304" pitchFamily="18" charset="0"/>
                <a:cs typeface="Times New Roman" panose="02020603050405020304" pitchFamily="18" charset="0"/>
              </a:rPr>
              <a:t>console</a:t>
            </a:r>
            <a:r>
              <a:rPr lang="zh-CN" altLang="en-US" b="1" dirty="0">
                <a:cs typeface="Times New Roman" panose="02020603050405020304" pitchFamily="18" charset="0"/>
              </a:rPr>
              <a:t>中输入并运行 </a:t>
            </a:r>
            <a:endParaRPr lang="en-US" altLang="zh-CN" b="1" dirty="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&gt; </a:t>
            </a:r>
            <a:r>
              <a:rPr lang="en-US" altLang="zh-CN" sz="2400" dirty="0">
                <a:latin typeface="Times New Roman" panose="02020603050405020304" pitchFamily="18" charset="0"/>
                <a:cs typeface="Times New Roman" panose="02020603050405020304" pitchFamily="18" charset="0"/>
              </a:rPr>
              <a:t>system(‘where make’)</a:t>
            </a:r>
            <a:endParaRPr lang="en-US" altLang="zh-CN" sz="2400" dirty="0">
              <a:latin typeface="Times New Roman" panose="02020603050405020304" pitchFamily="18" charset="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sym typeface="+mn-ea"/>
              </a:rPr>
              <a:t>&gt; base::</a:t>
            </a:r>
            <a:r>
              <a:rPr lang="en-US" altLang="zh-CN" sz="2400" dirty="0" err="1">
                <a:latin typeface="Times New Roman" panose="02020603050405020304" pitchFamily="18" charset="0"/>
                <a:cs typeface="Times New Roman" panose="02020603050405020304" pitchFamily="18" charset="0"/>
              </a:rPr>
              <a:t>sys.getenv</a:t>
            </a:r>
            <a:r>
              <a:rPr lang="en-US" altLang="zh-CN" sz="2400" dirty="0">
                <a:latin typeface="Times New Roman" panose="02020603050405020304" pitchFamily="18" charset="0"/>
                <a:cs typeface="Times New Roman" panose="02020603050405020304" pitchFamily="18" charset="0"/>
              </a:rPr>
              <a:t>(“PATH”)</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b="1" dirty="0">
                <a:solidFill>
                  <a:srgbClr val="FF0000"/>
                </a:solidFill>
                <a:cs typeface="Times New Roman" panose="02020603050405020304" pitchFamily="18" charset="0"/>
              </a:rPr>
              <a:t>记得输入完成后，点击</a:t>
            </a:r>
            <a:r>
              <a:rPr lang="zh-CN" altLang="en-US" b="1"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Run</a:t>
            </a:r>
            <a:r>
              <a:rPr lang="zh-CN" altLang="en-US" b="1" dirty="0">
                <a:solidFill>
                  <a:srgbClr val="FF0000"/>
                </a:solidFill>
                <a:latin typeface="Times New Roman" panose="02020603050405020304" pitchFamily="18" charset="0"/>
                <a:cs typeface="Times New Roman" panose="02020603050405020304" pitchFamily="18" charset="0"/>
              </a:rPr>
              <a:t>”</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3.9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Rtools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配置环境</a:t>
            </a:r>
            <a:endParaRPr lang="en-US" altLang="zh-CN" sz="36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正确结果：</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b="1" dirty="0">
              <a:solidFill>
                <a:srgbClr val="FF0000"/>
              </a:solidFill>
              <a:latin typeface="Times New Roman" panose="02020603050405020304" pitchFamily="18" charset="0"/>
            </a:endParaRPr>
          </a:p>
          <a:p>
            <a:pPr marL="0" indent="0">
              <a:buNone/>
            </a:pPr>
            <a:r>
              <a:rPr lang="zh-CN" altLang="en-US" b="1" dirty="0">
                <a:solidFill>
                  <a:srgbClr val="FF0000"/>
                </a:solidFill>
                <a:latin typeface="Times New Roman" panose="02020603050405020304" pitchFamily="18" charset="0"/>
              </a:rPr>
              <a:t>若无</a:t>
            </a:r>
            <a:r>
              <a:rPr lang="en-US" altLang="zh-CN" b="1" dirty="0" err="1">
                <a:solidFill>
                  <a:srgbClr val="FF0000"/>
                </a:solidFill>
                <a:latin typeface="Times New Roman" panose="02020603050405020304" pitchFamily="18" charset="0"/>
              </a:rPr>
              <a:t>rtools</a:t>
            </a:r>
            <a:r>
              <a:rPr lang="zh-CN" altLang="en-US" b="1" dirty="0">
                <a:solidFill>
                  <a:srgbClr val="FF0000"/>
                </a:solidFill>
                <a:latin typeface="Times New Roman" panose="02020603050405020304" pitchFamily="18" charset="0"/>
              </a:rPr>
              <a:t>路径，说明配置环境有问题</a:t>
            </a:r>
            <a:endParaRPr lang="zh-CN" altLang="en-US" b="1" dirty="0">
              <a:solidFill>
                <a:srgbClr val="FF0000"/>
              </a:solidFill>
              <a:latin typeface="Times New Roman" panose="02020603050405020304" pitchFamily="18" charset="0"/>
            </a:endParaRPr>
          </a:p>
          <a:p>
            <a:pPr marL="0" indent="0">
              <a:buNone/>
            </a:pPr>
            <a:endParaRPr lang="zh-CN" altLang="en-US" dirty="0"/>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3.9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Rtools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配置环境</a:t>
            </a:r>
            <a:endParaRPr lang="en-US" altLang="zh-CN" sz="3600" dirty="0"/>
          </a:p>
        </p:txBody>
      </p:sp>
      <p:pic>
        <p:nvPicPr>
          <p:cNvPr id="2" name="图片 1"/>
          <p:cNvPicPr>
            <a:picLocks noChangeAspect="1"/>
          </p:cNvPicPr>
          <p:nvPr>
            <p:custDataLst>
              <p:tags r:id="rId1"/>
            </p:custDataLst>
          </p:nvPr>
        </p:nvPicPr>
        <p:blipFill>
          <a:blip r:embed="rId2"/>
          <a:stretch>
            <a:fillRect/>
          </a:stretch>
        </p:blipFill>
        <p:spPr>
          <a:xfrm>
            <a:off x="1096645" y="2753995"/>
            <a:ext cx="10372725" cy="202755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endParaRPr lang="en-US" altLang="zh-CN" sz="3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2"/>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3"/>
            </p:custDataLst>
          </p:nvPr>
        </p:nvPicPr>
        <p:blipFill>
          <a:blip r:embed="rId4"/>
          <a:srcRect t="1460"/>
          <a:stretch>
            <a:fillRect/>
          </a:stretch>
        </p:blipFill>
        <p:spPr>
          <a:xfrm>
            <a:off x="2885440" y="1299845"/>
            <a:ext cx="5836920" cy="398653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29285" y="4157980"/>
            <a:ext cx="11090910" cy="2124075"/>
          </a:xfrm>
          <a:prstGeom prst="rect">
            <a:avLst/>
          </a:prstGeom>
        </p:spPr>
      </p:pic>
      <p:sp>
        <p:nvSpPr>
          <p:cNvPr id="10" name="矩形 9"/>
          <p:cNvSpPr/>
          <p:nvPr>
            <p:custDataLst>
              <p:tags r:id="rId7"/>
            </p:custDataLst>
          </p:nvPr>
        </p:nvSpPr>
        <p:spPr>
          <a:xfrm>
            <a:off x="3341370" y="3629660"/>
            <a:ext cx="1504950" cy="367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custDataLst>
              <p:tags r:id="rId8"/>
            </p:custDataLst>
          </p:nvPr>
        </p:nvSpPr>
        <p:spPr>
          <a:xfrm>
            <a:off x="8484870" y="5454015"/>
            <a:ext cx="3131185" cy="725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endParaRPr lang="en-US" altLang="zh-CN" sz="3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2"/>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3"/>
            </p:custDataLst>
          </p:nvPr>
        </p:nvPicPr>
        <p:blipFill>
          <a:blip r:embed="rId4"/>
          <a:stretch>
            <a:fillRect/>
          </a:stretch>
        </p:blipFill>
        <p:spPr>
          <a:xfrm>
            <a:off x="838200" y="1506220"/>
            <a:ext cx="4294505" cy="441960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681855" y="1774825"/>
            <a:ext cx="7374255" cy="37807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endParaRPr lang="en-US" altLang="zh-CN" sz="3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2"/>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3"/>
            </p:custDataLst>
          </p:nvPr>
        </p:nvPicPr>
        <p:blipFill>
          <a:blip r:embed="rId4"/>
          <a:stretch>
            <a:fillRect/>
          </a:stretch>
        </p:blipFill>
        <p:spPr>
          <a:xfrm>
            <a:off x="3159760" y="2529840"/>
            <a:ext cx="5198745" cy="204978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endParaRPr lang="en-US" altLang="zh-CN" sz="3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2"/>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3"/>
            </p:custDataLst>
          </p:nvPr>
        </p:nvPicPr>
        <p:blipFill>
          <a:blip r:embed="rId4"/>
          <a:stretch>
            <a:fillRect/>
          </a:stretch>
        </p:blipFill>
        <p:spPr>
          <a:xfrm>
            <a:off x="1006475" y="1691005"/>
            <a:ext cx="9968230" cy="404368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endParaRPr lang="en-US" altLang="zh-CN" sz="3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2"/>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3"/>
            </p:custDataLst>
          </p:nvPr>
        </p:nvPicPr>
        <p:blipFill>
          <a:blip r:embed="rId4"/>
          <a:stretch>
            <a:fillRect/>
          </a:stretch>
        </p:blipFill>
        <p:spPr>
          <a:xfrm>
            <a:off x="1289050" y="1480820"/>
            <a:ext cx="9164955" cy="450977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endParaRPr lang="en-US" altLang="zh-CN" sz="3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2"/>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3"/>
            </p:custDataLst>
          </p:nvPr>
        </p:nvPicPr>
        <p:blipFill>
          <a:blip r:embed="rId4"/>
          <a:stretch>
            <a:fillRect/>
          </a:stretch>
        </p:blipFill>
        <p:spPr>
          <a:xfrm>
            <a:off x="923925" y="3387090"/>
            <a:ext cx="5657850" cy="109537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809105" y="775335"/>
            <a:ext cx="3829050" cy="55626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endParaRPr lang="en-US" altLang="zh-CN" sz="3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2"/>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3"/>
            </p:custDataLst>
          </p:nvPr>
        </p:nvPicPr>
        <p:blipFill>
          <a:blip r:embed="rId4"/>
          <a:stretch>
            <a:fillRect/>
          </a:stretch>
        </p:blipFill>
        <p:spPr>
          <a:xfrm>
            <a:off x="3169920" y="1614170"/>
            <a:ext cx="4943475" cy="192405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3078480" y="3924935"/>
            <a:ext cx="5126990" cy="193802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endParaRPr lang="en-US" altLang="zh-CN" sz="3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2"/>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3"/>
            </p:custDataLst>
          </p:nvPr>
        </p:nvPicPr>
        <p:blipFill>
          <a:blip r:embed="rId4"/>
          <a:stretch>
            <a:fillRect/>
          </a:stretch>
        </p:blipFill>
        <p:spPr>
          <a:xfrm>
            <a:off x="1071880" y="1691005"/>
            <a:ext cx="2505075" cy="67627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1071880" y="2637790"/>
            <a:ext cx="8949690" cy="329819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6865620" y="824230"/>
            <a:ext cx="4067175" cy="4343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10" name="文本占位符 9"/>
          <p:cNvSpPr>
            <a:spLocks noGrp="1"/>
          </p:cNvSpPr>
          <p:nvPr>
            <p:ph type="body" idx="1"/>
          </p:nvPr>
        </p:nvSpPr>
        <p:spPr/>
        <p:txBody>
          <a:bodyPr/>
          <a:lstStyle/>
          <a:p>
            <a:endParaRPr lang="zh-CN" altLang="en-US" dirty="0"/>
          </a:p>
        </p:txBody>
      </p:sp>
      <p:sp>
        <p:nvSpPr>
          <p:cNvPr id="12" name="文本占位符 11"/>
          <p:cNvSpPr>
            <a:spLocks noGrp="1"/>
          </p:cNvSpPr>
          <p:nvPr>
            <p:ph type="body" sz="quarter" idx="3"/>
          </p:nvPr>
        </p:nvSpPr>
        <p:spPr/>
        <p:txBody>
          <a:bodyPr/>
          <a:lstStyle/>
          <a:p>
            <a:endParaRPr lang="zh-CN" altLang="en-US"/>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074" name="Picture 2" descr="https://scholardata.cdn.ivysci.com/202302272316/61bf5400c1b70f925ed158a96a235b4b/pdf_figures/1dc1767dd82ec63487278dad6b41ab32/figures/10-FIGURE6-1.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1622959"/>
            <a:ext cx="5157787" cy="29212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cholardata.cdn.ivysci.com/202302272316/710ed8870c9493b6a95fbc65a039daeb/pdf_figures/1dc1767dd82ec63487278dad6b41ab32/figures/11-FIGURE7-1.pn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1622959"/>
            <a:ext cx="5183188" cy="297085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839788" y="4807180"/>
            <a:ext cx="10399230" cy="830997"/>
          </a:xfrm>
          <a:prstGeom prst="rect">
            <a:avLst/>
          </a:prstGeom>
          <a:noFill/>
        </p:spPr>
        <p:txBody>
          <a:bodyPr wrap="square" rtlCol="0">
            <a:spAutoFit/>
          </a:bodyPr>
          <a:lstStyle/>
          <a:p>
            <a:r>
              <a:rPr lang="en-US" altLang="zh-CN" sz="2400" b="1"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rPr>
              <a:t>Conclusion —— </a:t>
            </a:r>
            <a:r>
              <a:rPr lang="en-US" altLang="zh-CN" sz="2400"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rPr>
              <a:t>CSI does not protect the CBT of people without a romantic relationship from colder climates (DEQ)</a:t>
            </a:r>
            <a:endParaRPr lang="zh-CN" altLang="en-US" sz="2400"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72297" y="4214213"/>
            <a:ext cx="3999609" cy="1323439"/>
          </a:xfrm>
          <a:prstGeom prst="rect">
            <a:avLst/>
          </a:prstGeom>
          <a:noFill/>
        </p:spPr>
        <p:txBody>
          <a:bodyPr wrap="square" rtlCol="0">
            <a:spAutoFit/>
          </a:bodyPr>
          <a:lstStyle/>
          <a:p>
            <a:r>
              <a:rPr lang="en-US" altLang="zh-CN" sz="8000" b="1" dirty="0">
                <a:latin typeface="Times New Roman" panose="02020603050405020304" pitchFamily="18" charset="0"/>
                <a:ea typeface="楷体" panose="02010609060101010101" pitchFamily="49" charset="-122"/>
                <a:cs typeface="Times New Roman" panose="02020603050405020304" pitchFamily="18" charset="0"/>
              </a:rPr>
              <a:t>Thanks</a:t>
            </a:r>
            <a:r>
              <a:rPr lang="zh-CN" altLang="en-US" sz="80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8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解决问题</a:t>
            </a:r>
            <a:r>
              <a:rPr lang="en-US" altLang="zh-CN" dirty="0"/>
              <a:t>1</a:t>
            </a:r>
            <a:r>
              <a:rPr lang="zh-CN" altLang="en-US" dirty="0"/>
              <a:t>的大致流程可能是这样：</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 Collabra: Psychology, 4(1):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1"/>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graphicFrame>
        <p:nvGraphicFramePr>
          <p:cNvPr id="2" name="图示 1"/>
          <p:cNvGraphicFramePr/>
          <p:nvPr/>
        </p:nvGraphicFramePr>
        <p:xfrm>
          <a:off x="1433484" y="3101307"/>
          <a:ext cx="9920316" cy="202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上箭头标注 4"/>
          <p:cNvSpPr/>
          <p:nvPr/>
        </p:nvSpPr>
        <p:spPr>
          <a:xfrm>
            <a:off x="4962699" y="4689879"/>
            <a:ext cx="6683435" cy="1165796"/>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Conditional random forest</a:t>
            </a:r>
            <a:r>
              <a:rPr lang="zh-CN" altLang="en-US" sz="2400" b="1" dirty="0">
                <a:solidFill>
                  <a:schemeClr val="tx1"/>
                </a:solidFill>
                <a:latin typeface="Times New Roman" panose="02020603050405020304" pitchFamily="18" charset="0"/>
                <a:cs typeface="Times New Roman" panose="02020603050405020304" pitchFamily="18" charset="0"/>
              </a:rPr>
              <a:t> </a:t>
            </a:r>
            <a:r>
              <a:rPr lang="en-US" altLang="zh-CN" sz="2400" b="1" dirty="0">
                <a:solidFill>
                  <a:schemeClr val="tx1"/>
                </a:solidFill>
                <a:latin typeface="Times New Roman" panose="02020603050405020304" pitchFamily="18" charset="0"/>
                <a:cs typeface="Times New Roman" panose="02020603050405020304" pitchFamily="18" charset="0"/>
              </a:rPr>
              <a:t>&amp; Mediation analyses</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8" name="下箭头标注 7"/>
          <p:cNvSpPr/>
          <p:nvPr/>
        </p:nvSpPr>
        <p:spPr>
          <a:xfrm>
            <a:off x="2844501" y="2419003"/>
            <a:ext cx="7237047" cy="1155469"/>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问卷信度、平均值、标准差、频数分布和百分占比等</a:t>
            </a:r>
            <a:endParaRPr lang="zh-CN" altLang="en-US" sz="2400" b="1" dirty="0">
              <a:solidFill>
                <a:schemeClr val="tx1"/>
              </a:solidFill>
              <a:latin typeface="楷体" panose="02010609060101010101" pitchFamily="49" charset="-122"/>
              <a:ea typeface="楷体" panose="02010609060101010101" pitchFamily="49"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commondata" val="eyJoZGlkIjoiMTkyOTg5OTk1ODNjODk5NjUzZjg3NzJjYTIyZjljYTkifQ=="/>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0</TotalTime>
  <Words>8122</Words>
  <Application>WPS 演示</Application>
  <PresentationFormat>宽屏</PresentationFormat>
  <Paragraphs>511</Paragraphs>
  <Slides>80</Slides>
  <Notes>0</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80</vt:i4>
      </vt:variant>
    </vt:vector>
  </HeadingPairs>
  <TitlesOfParts>
    <vt:vector size="108" baseType="lpstr">
      <vt:lpstr>Arial</vt:lpstr>
      <vt:lpstr>宋体</vt:lpstr>
      <vt:lpstr>Wingdings</vt:lpstr>
      <vt:lpstr>楷体</vt:lpstr>
      <vt:lpstr>Times New Roman</vt:lpstr>
      <vt:lpstr>黑体</vt:lpstr>
      <vt:lpstr>华文楷体</vt:lpstr>
      <vt:lpstr>微软雅黑</vt:lpstr>
      <vt:lpstr>Arial Unicode MS</vt:lpstr>
      <vt:lpstr>等线 Light</vt:lpstr>
      <vt:lpstr>Monaco</vt:lpstr>
      <vt:lpstr>Segoe Print</vt:lpstr>
      <vt:lpstr>Calibri</vt:lpstr>
      <vt:lpstr>等线</vt:lpstr>
      <vt:lpstr>新宋体</vt:lpstr>
      <vt:lpstr>Elephant</vt:lpstr>
      <vt:lpstr>仿宋</vt:lpstr>
      <vt:lpstr>华文宋体</vt:lpstr>
      <vt:lpstr>Monaco</vt:lpstr>
      <vt:lpstr>华文中宋</vt:lpstr>
      <vt:lpstr>微软雅黑 Light</vt:lpstr>
      <vt:lpstr>方正姚体</vt:lpstr>
      <vt:lpstr>华文细黑</vt:lpstr>
      <vt:lpstr>华文琥珀</vt:lpstr>
      <vt:lpstr>幼圆</vt:lpstr>
      <vt:lpstr>华文隶书</vt:lpstr>
      <vt:lpstr>自定义设计方案</vt:lpstr>
      <vt:lpstr>1_自定义设计方案</vt:lpstr>
      <vt:lpstr>PowerPoint 演示文稿</vt:lpstr>
      <vt:lpstr>第二章 如何使用R</vt:lpstr>
      <vt:lpstr>数据分析的出发点：问题</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PowerPoint 演示文稿</vt:lpstr>
      <vt:lpstr>PowerPoint 演示文稿</vt:lpstr>
      <vt:lpstr> R的优势？</vt:lpstr>
      <vt:lpstr>PowerPoint 演示文稿</vt:lpstr>
      <vt:lpstr>2.1 如何安装R？</vt:lpstr>
      <vt:lpstr>2.1 如何安装R？</vt:lpstr>
      <vt:lpstr>2.1 如何安装R？</vt:lpstr>
      <vt:lpstr>2.1 如何安装R？</vt:lpstr>
      <vt:lpstr>2.1 如何安装R？</vt:lpstr>
      <vt:lpstr>2.1 如何安装R？</vt:lpstr>
      <vt:lpstr>2.1 如何安装R？</vt:lpstr>
      <vt:lpstr>2.1 如何安装R？</vt:lpstr>
      <vt:lpstr>2.1 如何安装R？</vt:lpstr>
      <vt:lpstr>2.1 如何安装R？</vt:lpstr>
      <vt:lpstr>2.2 R console（控制台）</vt:lpstr>
      <vt:lpstr>2.3 R console的局限</vt:lpstr>
      <vt:lpstr>2.3 R console的局限</vt:lpstr>
      <vt:lpstr>3.1 如何方便使用？Rstudio安装与界面介绍</vt:lpstr>
      <vt:lpstr>3.1 如何方便使用？Rstudio安装与界面介绍</vt:lpstr>
      <vt:lpstr>3.1 如何方便使用？Rstudio安装与界面介绍</vt:lpstr>
      <vt:lpstr>3.1 如何方便使用？Rstudio安装与界面介绍</vt:lpstr>
      <vt:lpstr>3.2 Rstudio界面介绍</vt:lpstr>
      <vt:lpstr>3.3 如何创建新项目</vt:lpstr>
      <vt:lpstr>3.3 如何创建新项目</vt:lpstr>
      <vt:lpstr>3.3 如何创建新项目</vt:lpstr>
      <vt:lpstr>3.3 如何创建新项目</vt:lpstr>
      <vt:lpstr>3.3 如何创建新项目</vt:lpstr>
      <vt:lpstr>3.4  Rstudio的界面</vt:lpstr>
      <vt:lpstr>3.4  Rstudio的界面</vt:lpstr>
      <vt:lpstr>3.4  Rstudio的界面</vt:lpstr>
      <vt:lpstr>3.4  Rstudio的界面</vt:lpstr>
      <vt:lpstr>3.4  Rstudio的界面</vt:lpstr>
      <vt:lpstr>3.5 测试Rstudio</vt:lpstr>
      <vt:lpstr>3.5 测试Rstudio</vt:lpstr>
      <vt:lpstr>3.5 测试Rstudio</vt:lpstr>
      <vt:lpstr>PowerPoint 演示文稿</vt:lpstr>
      <vt:lpstr>PowerPoint 演示文稿</vt:lpstr>
      <vt:lpstr>PowerPoint 演示文稿</vt:lpstr>
      <vt:lpstr>PowerPoint 演示文稿</vt:lpstr>
      <vt:lpstr>3.6 包（packages）的介绍与调用</vt:lpstr>
      <vt:lpstr>3.6 包（packages）的介绍与调用</vt:lpstr>
      <vt:lpstr>3.6 包（packages）的介绍与调用</vt:lpstr>
      <vt:lpstr>3.6 包（packages）的介绍与调用</vt:lpstr>
      <vt:lpstr>3.6 包（packages）的介绍与调用</vt:lpstr>
      <vt:lpstr>3.6.2 镜像的选择</vt:lpstr>
      <vt:lpstr>3.6.2 镜像的选择</vt:lpstr>
      <vt:lpstr>3.7 安装Rtools (Windows)</vt:lpstr>
      <vt:lpstr>3.7 安装Rtools (Windows)</vt:lpstr>
      <vt:lpstr>3.7 安装Rtools (Windows)</vt:lpstr>
      <vt:lpstr>3.7.2 配置Mac环境</vt:lpstr>
      <vt:lpstr>3.7.2 配置Mac环境</vt:lpstr>
      <vt:lpstr>3.8 测试Rtools配置环境</vt:lpstr>
      <vt:lpstr>3.8 测试Rtools配置环境</vt:lpstr>
      <vt:lpstr>3.7.2 配置Mac环境</vt:lpstr>
      <vt:lpstr>4.1 如何通过和鲸使用R</vt:lpstr>
      <vt:lpstr>4.1 如何通过和鲸使用R</vt:lpstr>
      <vt:lpstr>4.1 如何通过和鲸使用R</vt:lpstr>
      <vt:lpstr>4.1 如何通过和鲸使用R</vt:lpstr>
      <vt:lpstr>4.1 如何通过和鲸使用R</vt:lpstr>
      <vt:lpstr>4.1 如何通过和鲸使用R</vt:lpstr>
      <vt:lpstr>4.1 如何通过和鲸使用R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for Psychologist:  From Data Analysis to Publishing</dc:title>
  <dc:creator>510236062@qq.com</dc:creator>
  <cp:lastModifiedBy>wjh</cp:lastModifiedBy>
  <cp:revision>105</cp:revision>
  <dcterms:created xsi:type="dcterms:W3CDTF">2023-02-22T02:33:00Z</dcterms:created>
  <dcterms:modified xsi:type="dcterms:W3CDTF">2024-03-02T17:59:17Z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B4482D740C4B45778886F8E6E6F5F91D_12</vt:lpwstr>
  </property>
  <property fmtid="{D5CDD505-2E9C-101B-9397-08002B2CF9AE}" pid="3" name="KSOProductBuildVer">
    <vt:lpwstr>2052-12.1.0.16364</vt:lpwstr>
  </property>
</Properties>
</file>